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4" r:id="rId1"/>
  </p:sldMasterIdLst>
  <p:notesMasterIdLst>
    <p:notesMasterId r:id="rId81"/>
  </p:notesMasterIdLst>
  <p:sldIdLst>
    <p:sldId id="256" r:id="rId2"/>
    <p:sldId id="257" r:id="rId3"/>
    <p:sldId id="258" r:id="rId4"/>
    <p:sldId id="259" r:id="rId5"/>
    <p:sldId id="283" r:id="rId6"/>
    <p:sldId id="260" r:id="rId7"/>
    <p:sldId id="276" r:id="rId8"/>
    <p:sldId id="277" r:id="rId9"/>
    <p:sldId id="332" r:id="rId10"/>
    <p:sldId id="333" r:id="rId11"/>
    <p:sldId id="341" r:id="rId12"/>
    <p:sldId id="282" r:id="rId13"/>
    <p:sldId id="278" r:id="rId14"/>
    <p:sldId id="279" r:id="rId15"/>
    <p:sldId id="280" r:id="rId16"/>
    <p:sldId id="281" r:id="rId17"/>
    <p:sldId id="262" r:id="rId18"/>
    <p:sldId id="263" r:id="rId19"/>
    <p:sldId id="264" r:id="rId20"/>
    <p:sldId id="286" r:id="rId21"/>
    <p:sldId id="293" r:id="rId22"/>
    <p:sldId id="265" r:id="rId23"/>
    <p:sldId id="266" r:id="rId24"/>
    <p:sldId id="267" r:id="rId25"/>
    <p:sldId id="273" r:id="rId26"/>
    <p:sldId id="274" r:id="rId27"/>
    <p:sldId id="275" r:id="rId28"/>
    <p:sldId id="295" r:id="rId29"/>
    <p:sldId id="296" r:id="rId30"/>
    <p:sldId id="288" r:id="rId31"/>
    <p:sldId id="287" r:id="rId32"/>
    <p:sldId id="294" r:id="rId33"/>
    <p:sldId id="298" r:id="rId34"/>
    <p:sldId id="285" r:id="rId35"/>
    <p:sldId id="289" r:id="rId36"/>
    <p:sldId id="299" r:id="rId37"/>
    <p:sldId id="300" r:id="rId38"/>
    <p:sldId id="268" r:id="rId39"/>
    <p:sldId id="271" r:id="rId40"/>
    <p:sldId id="270" r:id="rId41"/>
    <p:sldId id="291" r:id="rId42"/>
    <p:sldId id="302" r:id="rId43"/>
    <p:sldId id="306" r:id="rId44"/>
    <p:sldId id="301" r:id="rId45"/>
    <p:sldId id="304" r:id="rId46"/>
    <p:sldId id="307" r:id="rId47"/>
    <p:sldId id="308" r:id="rId48"/>
    <p:sldId id="284" r:id="rId49"/>
    <p:sldId id="309" r:id="rId50"/>
    <p:sldId id="310" r:id="rId51"/>
    <p:sldId id="311" r:id="rId52"/>
    <p:sldId id="312" r:id="rId53"/>
    <p:sldId id="313" r:id="rId54"/>
    <p:sldId id="314" r:id="rId55"/>
    <p:sldId id="315" r:id="rId56"/>
    <p:sldId id="321" r:id="rId57"/>
    <p:sldId id="316" r:id="rId58"/>
    <p:sldId id="317" r:id="rId59"/>
    <p:sldId id="318" r:id="rId60"/>
    <p:sldId id="319" r:id="rId61"/>
    <p:sldId id="320" r:id="rId62"/>
    <p:sldId id="324" r:id="rId63"/>
    <p:sldId id="322" r:id="rId64"/>
    <p:sldId id="323" r:id="rId65"/>
    <p:sldId id="331" r:id="rId66"/>
    <p:sldId id="325" r:id="rId67"/>
    <p:sldId id="326" r:id="rId68"/>
    <p:sldId id="327" r:id="rId69"/>
    <p:sldId id="328" r:id="rId70"/>
    <p:sldId id="329" r:id="rId71"/>
    <p:sldId id="330" r:id="rId72"/>
    <p:sldId id="334" r:id="rId73"/>
    <p:sldId id="335" r:id="rId74"/>
    <p:sldId id="336" r:id="rId75"/>
    <p:sldId id="337" r:id="rId76"/>
    <p:sldId id="338" r:id="rId77"/>
    <p:sldId id="339" r:id="rId78"/>
    <p:sldId id="340" r:id="rId79"/>
    <p:sldId id="342"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0F19"/>
    <a:srgbClr val="F5A408"/>
    <a:srgbClr val="FFFFFF"/>
    <a:srgbClr val="392707"/>
    <a:srgbClr val="525184"/>
    <a:srgbClr val="9B6E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87" d="100"/>
          <a:sy n="87" d="100"/>
        </p:scale>
        <p:origin x="6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7DC17E-6FB1-4DFD-93D5-B777F4377BA4}" type="datetimeFigureOut">
              <a:rPr lang="fr-FR" smtClean="0"/>
              <a:t>12/05/2023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F94BF-2F79-4D11-ADC5-4429E9E0F1DB}" type="slidenum">
              <a:rPr lang="fr-FR" smtClean="0"/>
              <a:t>‹N°›</a:t>
            </a:fld>
            <a:endParaRPr lang="fr-FR"/>
          </a:p>
        </p:txBody>
      </p:sp>
    </p:spTree>
    <p:extLst>
      <p:ext uri="{BB962C8B-B14F-4D97-AF65-F5344CB8AC3E}">
        <p14:creationId xmlns:p14="http://schemas.microsoft.com/office/powerpoint/2010/main" val="2500515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230093920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8A6ABB16-7FCA-40F1-BEFA-12EF51F3A9A6}" type="datetime1">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50149746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12199912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3819778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55683508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266918318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120038917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400166337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268294839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26239516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336625768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A6ABB16-7FCA-40F1-BEFA-12EF51F3A9A6}" type="datetime1">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388021227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A6ABB16-7FCA-40F1-BEFA-12EF51F3A9A6}" type="datetime1">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24086236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426496069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65317594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8A6ABB16-7FCA-40F1-BEFA-12EF51F3A9A6}" type="datetime1">
              <a:rPr lang="en-US" smtClean="0"/>
              <a:t>5/12/2023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12181525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8A6ABB16-7FCA-40F1-BEFA-12EF51F3A9A6}" type="datetime1">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23DE9-D4F1-46C8-AA55-2918A9F7D5BD}" type="slidenum">
              <a:rPr lang="en-US" smtClean="0"/>
              <a:t>‹N°›</a:t>
            </a:fld>
            <a:endParaRPr lang="en-US"/>
          </a:p>
        </p:txBody>
      </p:sp>
    </p:spTree>
    <p:extLst>
      <p:ext uri="{BB962C8B-B14F-4D97-AF65-F5344CB8AC3E}">
        <p14:creationId xmlns:p14="http://schemas.microsoft.com/office/powerpoint/2010/main" val="26653803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A6ABB16-7FCA-40F1-BEFA-12EF51F3A9A6}" type="datetime1">
              <a:rPr lang="en-US" smtClean="0"/>
              <a:t>5/12/2023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A023DE9-D4F1-46C8-AA55-2918A9F7D5BD}" type="slidenum">
              <a:rPr lang="en-US" smtClean="0"/>
              <a:t>‹N°›</a:t>
            </a:fld>
            <a:endParaRPr lang="en-US"/>
          </a:p>
        </p:txBody>
      </p:sp>
    </p:spTree>
    <p:extLst>
      <p:ext uri="{BB962C8B-B14F-4D97-AF65-F5344CB8AC3E}">
        <p14:creationId xmlns:p14="http://schemas.microsoft.com/office/powerpoint/2010/main" val="342235362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elgaregMohamedAmin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E9C36-ABA0-48A2-BCE5-D926246F5260}"/>
              </a:ext>
            </a:extLst>
          </p:cNvPr>
          <p:cNvSpPr>
            <a:spLocks noGrp="1"/>
          </p:cNvSpPr>
          <p:nvPr>
            <p:ph type="ctrTitle"/>
          </p:nvPr>
        </p:nvSpPr>
        <p:spPr>
          <a:xfrm>
            <a:off x="5972782" y="1900658"/>
            <a:ext cx="7227685" cy="2355193"/>
          </a:xfrm>
        </p:spPr>
        <p:txBody>
          <a:bodyPr/>
          <a:lstStyle/>
          <a:p>
            <a:r>
              <a:rPr lang="fr-FR" sz="8000" dirty="0"/>
              <a:t>TOYOTA ANALYTICS</a:t>
            </a:r>
            <a:endParaRPr lang="en-US" sz="8000" dirty="0"/>
          </a:p>
        </p:txBody>
      </p:sp>
      <p:sp>
        <p:nvSpPr>
          <p:cNvPr id="5" name="Subtitle 4">
            <a:extLst>
              <a:ext uri="{FF2B5EF4-FFF2-40B4-BE49-F238E27FC236}">
                <a16:creationId xmlns:a16="http://schemas.microsoft.com/office/drawing/2014/main" id="{379485A9-AD3D-4842-A85E-77683405B708}"/>
              </a:ext>
            </a:extLst>
          </p:cNvPr>
          <p:cNvSpPr>
            <a:spLocks noGrp="1"/>
          </p:cNvSpPr>
          <p:nvPr>
            <p:ph type="subTitle" idx="1"/>
          </p:nvPr>
        </p:nvSpPr>
        <p:spPr>
          <a:xfrm>
            <a:off x="5972782" y="4370989"/>
            <a:ext cx="8825658" cy="861420"/>
          </a:xfrm>
        </p:spPr>
        <p:txBody>
          <a:bodyPr>
            <a:normAutofit/>
          </a:bodyPr>
          <a:lstStyle/>
          <a:p>
            <a:r>
              <a:rPr lang="en-US" sz="2400" dirty="0">
                <a:solidFill>
                  <a:srgbClr val="F5A408"/>
                </a:solidFill>
              </a:rPr>
              <a:t>Cubes olap et Reporting</a:t>
            </a:r>
          </a:p>
        </p:txBody>
      </p:sp>
      <p:pic>
        <p:nvPicPr>
          <p:cNvPr id="8" name="Picture 7">
            <a:extLst>
              <a:ext uri="{FF2B5EF4-FFF2-40B4-BE49-F238E27FC236}">
                <a16:creationId xmlns:a16="http://schemas.microsoft.com/office/drawing/2014/main" id="{1B23EF51-D104-405E-BEB1-76B4EEB807F1}"/>
              </a:ext>
            </a:extLst>
          </p:cNvPr>
          <p:cNvPicPr>
            <a:picLocks noChangeAspect="1"/>
          </p:cNvPicPr>
          <p:nvPr/>
        </p:nvPicPr>
        <p:blipFill rotWithShape="1">
          <a:blip r:embed="rId3">
            <a:extLst>
              <a:ext uri="{28A0092B-C50C-407E-A947-70E740481C1C}">
                <a14:useLocalDpi xmlns:a14="http://schemas.microsoft.com/office/drawing/2010/main" val="0"/>
              </a:ext>
            </a:extLst>
          </a:blip>
          <a:srcRect r="61968"/>
          <a:stretch/>
        </p:blipFill>
        <p:spPr>
          <a:xfrm rot="10800000">
            <a:off x="10087583" y="2814390"/>
            <a:ext cx="2405974" cy="4325711"/>
          </a:xfrm>
          <a:prstGeom prst="rect">
            <a:avLst/>
          </a:prstGeom>
        </p:spPr>
      </p:pic>
      <p:sp>
        <p:nvSpPr>
          <p:cNvPr id="9" name="Rectangle 8">
            <a:extLst>
              <a:ext uri="{FF2B5EF4-FFF2-40B4-BE49-F238E27FC236}">
                <a16:creationId xmlns:a16="http://schemas.microsoft.com/office/drawing/2014/main" id="{8DB5129F-F9CF-4BB3-B7CF-2DFD6E633B57}"/>
              </a:ext>
            </a:extLst>
          </p:cNvPr>
          <p:cNvSpPr/>
          <p:nvPr/>
        </p:nvSpPr>
        <p:spPr>
          <a:xfrm>
            <a:off x="177950" y="6283870"/>
            <a:ext cx="2757486" cy="307777"/>
          </a:xfrm>
          <a:prstGeom prst="rect">
            <a:avLst/>
          </a:prstGeom>
        </p:spPr>
        <p:txBody>
          <a:bodyPr wrap="none">
            <a:spAutoFit/>
          </a:bodyPr>
          <a:lstStyle/>
          <a:p>
            <a:r>
              <a:rPr lang="fr-FR" sz="1400" b="1" dirty="0">
                <a:solidFill>
                  <a:srgbClr val="F5A408"/>
                </a:solidFill>
              </a:rPr>
              <a:t>BELGAREG</a:t>
            </a:r>
            <a:r>
              <a:rPr lang="fr-FR" sz="1400" dirty="0"/>
              <a:t> MOHAMED AMINE</a:t>
            </a:r>
          </a:p>
        </p:txBody>
      </p:sp>
      <p:pic>
        <p:nvPicPr>
          <p:cNvPr id="11" name="Picture 10">
            <a:extLst>
              <a:ext uri="{FF2B5EF4-FFF2-40B4-BE49-F238E27FC236}">
                <a16:creationId xmlns:a16="http://schemas.microsoft.com/office/drawing/2014/main" id="{06093903-F066-472B-A20B-DBA1B2FDD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935436" y="6162857"/>
            <a:ext cx="562087" cy="549801"/>
          </a:xfrm>
          <a:prstGeom prst="ellipse">
            <a:avLst/>
          </a:prstGeom>
          <a:ln w="190500" cap="rnd">
            <a:noFill/>
            <a:prstDash val="solid"/>
          </a:ln>
          <a:effectLst>
            <a:outerShdw blurRad="127000" algn="bl" rotWithShape="0">
              <a:srgbClr val="000000"/>
            </a:outerShdw>
          </a:effectLst>
        </p:spPr>
      </p:pic>
      <p:pic>
        <p:nvPicPr>
          <p:cNvPr id="1026" name="Picture 2" descr="Toyota Black Logo, car logos, png | PNGWing">
            <a:extLst>
              <a:ext uri="{FF2B5EF4-FFF2-40B4-BE49-F238E27FC236}">
                <a16:creationId xmlns:a16="http://schemas.microsoft.com/office/drawing/2014/main" id="{072A322E-9BBC-4C87-AEEE-1D66F5B195C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17826" y1="72251" x2="17065" y2="82864"/>
                        <a14:foregroundMark x1="14239" y1="71483" x2="21196" y2="72762"/>
                        <a14:foregroundMark x1="13370" y1="71739" x2="13370" y2="71739"/>
                        <a14:foregroundMark x1="22283" y1="72123" x2="22283" y2="72123"/>
                        <a14:foregroundMark x1="21739" y1="72762" x2="21739" y2="72762"/>
                        <a14:foregroundMark x1="22065" y1="71867" x2="22065" y2="71867"/>
                        <a14:foregroundMark x1="22065" y1="71867" x2="22174" y2="73018"/>
                        <a14:foregroundMark x1="34402" y1="77941" x2="33913" y2="74297"/>
                        <a14:foregroundMark x1="34792" y1="80849" x2="34606" y2="79463"/>
                        <a14:foregroundMark x1="30623" y1="72909" x2="28152" y2="71867"/>
                        <a14:foregroundMark x1="33913" y1="74297" x2="32215" y2="73581"/>
                        <a14:foregroundMark x1="26692" y1="74540" x2="26529" y2="74838"/>
                        <a14:foregroundMark x1="28152" y1="71867" x2="26729" y2="74472"/>
                        <a14:foregroundMark x1="38804" y1="71995" x2="42826" y2="77621"/>
                        <a14:foregroundMark x1="42826" y1="77621" x2="47283" y2="73018"/>
                        <a14:foregroundMark x1="54022" y1="72251" x2="51739" y2="78900"/>
                        <a14:foregroundMark x1="51739" y1="78900" x2="54019" y2="81449"/>
                        <a14:foregroundMark x1="56087" y1="83760" x2="61304" y2="80563"/>
                        <a14:foregroundMark x1="61304" y1="80563" x2="60435" y2="73402"/>
                        <a14:foregroundMark x1="60435" y1="73402" x2="54565" y2="71739"/>
                        <a14:foregroundMark x1="54565" y1="71739" x2="53370" y2="72251"/>
                        <a14:foregroundMark x1="64565" y1="71867" x2="70978" y2="72123"/>
                        <a14:foregroundMark x1="70978" y1="72123" x2="72500" y2="71867"/>
                        <a14:foregroundMark x1="69565" y1="82481" x2="69565" y2="73402"/>
                        <a14:foregroundMark x1="75217" y1="83376" x2="80543" y2="72634"/>
                        <a14:foregroundMark x1="34348" y1="81714" x2="34348" y2="79028"/>
                        <a14:foregroundMark x1="34348" y1="82609" x2="35652" y2="77366"/>
                        <a14:foregroundMark x1="31739" y1="84655" x2="33587" y2="82609"/>
                        <a14:foregroundMark x1="33913" y1="82225" x2="31087" y2="83887"/>
                        <a14:foregroundMark x1="35109" y1="78517" x2="34457" y2="81202"/>
                        <a14:backgroundMark x1="54457" y1="81841" x2="54457" y2="81841"/>
                        <a14:backgroundMark x1="54022" y1="81458" x2="53804" y2="78645"/>
                        <a14:backgroundMark x1="55326" y1="82225" x2="53913" y2="80946"/>
                        <a14:backgroundMark x1="30000" y1="77621" x2="30000" y2="77621"/>
                        <a14:backgroundMark x1="30543" y1="80563" x2="30543" y2="80563"/>
                        <a14:backgroundMark x1="28261" y1="79795" x2="28261" y2="79795"/>
                        <a14:backgroundMark x1="27174" y1="78261" x2="27174" y2="78261"/>
                        <a14:backgroundMark x1="27174" y1="78261" x2="29642" y2="81809"/>
                        <a14:backgroundMark x1="27500" y1="78389" x2="27391" y2="76854"/>
                        <a14:backgroundMark x1="30543" y1="73018" x2="32065" y2="73785"/>
                        <a14:backgroundMark x1="28152" y1="75192" x2="30376" y2="81377"/>
                        <a14:backgroundMark x1="31825" y1="80525" x2="32174" y2="73657"/>
                        <a14:backgroundMark x1="32921" y1="80934" x2="33106" y2="80760"/>
                        <a14:backgroundMark x1="27391" y1="75192" x2="26957" y2="76598"/>
                      </a14:backgroundRemoval>
                    </a14:imgEffect>
                  </a14:imgLayer>
                </a14:imgProps>
              </a:ext>
              <a:ext uri="{28A0092B-C50C-407E-A947-70E740481C1C}">
                <a14:useLocalDpi xmlns:a14="http://schemas.microsoft.com/office/drawing/2010/main" val="0"/>
              </a:ext>
            </a:extLst>
          </a:blip>
          <a:srcRect/>
          <a:stretch>
            <a:fillRect/>
          </a:stretch>
        </p:blipFill>
        <p:spPr bwMode="auto">
          <a:xfrm>
            <a:off x="10390094" y="265195"/>
            <a:ext cx="754655" cy="64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61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C7ABAEED-4B2F-40E7-9A9F-2758F25E144E}"/>
              </a:ext>
            </a:extLst>
          </p:cNvPr>
          <p:cNvSpPr/>
          <p:nvPr/>
        </p:nvSpPr>
        <p:spPr>
          <a:xfrm>
            <a:off x="6437032" y="1621954"/>
            <a:ext cx="4765431" cy="407129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4">
            <a:extLst>
              <a:ext uri="{FF2B5EF4-FFF2-40B4-BE49-F238E27FC236}">
                <a16:creationId xmlns:a16="http://schemas.microsoft.com/office/drawing/2014/main" id="{D1BCF2CD-26FE-4C03-99DE-96D77EDADD84}"/>
              </a:ext>
            </a:extLst>
          </p:cNvPr>
          <p:cNvSpPr>
            <a:spLocks noGrp="1"/>
          </p:cNvSpPr>
          <p:nvPr>
            <p:ph type="title"/>
          </p:nvPr>
        </p:nvSpPr>
        <p:spPr>
          <a:xfrm>
            <a:off x="820524" y="2110467"/>
            <a:ext cx="5424083" cy="1470933"/>
          </a:xfrm>
        </p:spPr>
        <p:txBody>
          <a:bodyPr>
            <a:normAutofit fontScale="90000"/>
          </a:bodyPr>
          <a:lstStyle/>
          <a:p>
            <a:r>
              <a:rPr lang="fr-FR" dirty="0">
                <a:solidFill>
                  <a:schemeClr val="accent3"/>
                </a:solidFill>
              </a:rPr>
              <a:t>Création de la base et chargement de data Warehouse</a:t>
            </a:r>
          </a:p>
        </p:txBody>
      </p:sp>
      <p:sp>
        <p:nvSpPr>
          <p:cNvPr id="7" name="Espace réservé du texte 6">
            <a:extLst>
              <a:ext uri="{FF2B5EF4-FFF2-40B4-BE49-F238E27FC236}">
                <a16:creationId xmlns:a16="http://schemas.microsoft.com/office/drawing/2014/main" id="{5650F917-811A-43E2-AFC0-CCDD2821370B}"/>
              </a:ext>
            </a:extLst>
          </p:cNvPr>
          <p:cNvSpPr>
            <a:spLocks noGrp="1"/>
          </p:cNvSpPr>
          <p:nvPr>
            <p:ph type="body" sz="half" idx="2"/>
          </p:nvPr>
        </p:nvSpPr>
        <p:spPr>
          <a:xfrm>
            <a:off x="820524" y="3657600"/>
            <a:ext cx="5084979" cy="1371600"/>
          </a:xfrm>
        </p:spPr>
        <p:txBody>
          <a:bodyPr>
            <a:normAutofit/>
          </a:bodyPr>
          <a:lstStyle/>
          <a:p>
            <a:r>
              <a:rPr lang="fr-FR" sz="1800" dirty="0"/>
              <a:t>TABLES DE DIMENSIONS - TABLES DE FAITS - LES MESURES – LES RELATION ENTRE LES TABLES </a:t>
            </a:r>
          </a:p>
        </p:txBody>
      </p:sp>
      <p:sp>
        <p:nvSpPr>
          <p:cNvPr id="4" name="Espace réservé du numéro de diapositive 3">
            <a:extLst>
              <a:ext uri="{FF2B5EF4-FFF2-40B4-BE49-F238E27FC236}">
                <a16:creationId xmlns:a16="http://schemas.microsoft.com/office/drawing/2014/main" id="{67FF6D33-92F7-485B-8E3F-858DC28B177F}"/>
              </a:ext>
            </a:extLst>
          </p:cNvPr>
          <p:cNvSpPr>
            <a:spLocks noGrp="1"/>
          </p:cNvSpPr>
          <p:nvPr>
            <p:ph type="sldNum" sz="quarter" idx="12"/>
          </p:nvPr>
        </p:nvSpPr>
        <p:spPr/>
        <p:txBody>
          <a:bodyPr/>
          <a:lstStyle/>
          <a:p>
            <a:fld id="{CA023DE9-D4F1-46C8-AA55-2918A9F7D5BD}" type="slidenum">
              <a:rPr lang="en-US" smtClean="0"/>
              <a:t>10</a:t>
            </a:fld>
            <a:endParaRPr lang="en-US"/>
          </a:p>
        </p:txBody>
      </p:sp>
      <p:pic>
        <p:nvPicPr>
          <p:cNvPr id="1026" name="Picture 2" descr="Règles d'or pour optimiser sa base de données de prospects !">
            <a:extLst>
              <a:ext uri="{FF2B5EF4-FFF2-40B4-BE49-F238E27FC236}">
                <a16:creationId xmlns:a16="http://schemas.microsoft.com/office/drawing/2014/main" id="{3D3F6987-1FEC-4CE5-8310-2890176F7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172" y="1097246"/>
            <a:ext cx="5120706" cy="512070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Data science - Epiconcept">
            <a:extLst>
              <a:ext uri="{FF2B5EF4-FFF2-40B4-BE49-F238E27FC236}">
                <a16:creationId xmlns:a16="http://schemas.microsoft.com/office/drawing/2014/main" id="{36CCA7A8-EF3A-4978-BB3A-A248052164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Développement de Logiciel ERP : quelle est la meilleure base de données à  utiliser ? | CELGE">
            <a:extLst>
              <a:ext uri="{FF2B5EF4-FFF2-40B4-BE49-F238E27FC236}">
                <a16:creationId xmlns:a16="http://schemas.microsoft.com/office/drawing/2014/main" id="{40199AAA-86CD-4122-98E9-B04F1912B16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77818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BF0FEE2-69AB-457A-B13D-DABC48187242}"/>
              </a:ext>
            </a:extLst>
          </p:cNvPr>
          <p:cNvSpPr>
            <a:spLocks noGrp="1"/>
          </p:cNvSpPr>
          <p:nvPr>
            <p:ph type="title"/>
          </p:nvPr>
        </p:nvSpPr>
        <p:spPr>
          <a:xfrm>
            <a:off x="762021" y="363151"/>
            <a:ext cx="9404723" cy="1400530"/>
          </a:xfrm>
        </p:spPr>
        <p:txBody>
          <a:bodyPr/>
          <a:lstStyle/>
          <a:p>
            <a:r>
              <a:rPr lang="fr-FR" dirty="0"/>
              <a:t>Data Warehouse </a:t>
            </a:r>
          </a:p>
        </p:txBody>
      </p:sp>
      <p:sp>
        <p:nvSpPr>
          <p:cNvPr id="5" name="Espace réservé du numéro de diapositive 4">
            <a:extLst>
              <a:ext uri="{FF2B5EF4-FFF2-40B4-BE49-F238E27FC236}">
                <a16:creationId xmlns:a16="http://schemas.microsoft.com/office/drawing/2014/main" id="{BB635B56-FF77-453F-A2DA-03259A9720FB}"/>
              </a:ext>
            </a:extLst>
          </p:cNvPr>
          <p:cNvSpPr>
            <a:spLocks noGrp="1"/>
          </p:cNvSpPr>
          <p:nvPr>
            <p:ph type="sldNum" sz="quarter" idx="12"/>
          </p:nvPr>
        </p:nvSpPr>
        <p:spPr/>
        <p:txBody>
          <a:bodyPr/>
          <a:lstStyle/>
          <a:p>
            <a:fld id="{CA023DE9-D4F1-46C8-AA55-2918A9F7D5BD}" type="slidenum">
              <a:rPr lang="en-US" smtClean="0"/>
              <a:t>11</a:t>
            </a:fld>
            <a:endParaRPr lang="en-US"/>
          </a:p>
        </p:txBody>
      </p:sp>
      <p:pic>
        <p:nvPicPr>
          <p:cNvPr id="8" name="Image 7">
            <a:extLst>
              <a:ext uri="{FF2B5EF4-FFF2-40B4-BE49-F238E27FC236}">
                <a16:creationId xmlns:a16="http://schemas.microsoft.com/office/drawing/2014/main" id="{713B9FFA-A317-4BCE-B9E4-2BCC10B49DC4}"/>
              </a:ext>
            </a:extLst>
          </p:cNvPr>
          <p:cNvPicPr>
            <a:picLocks noChangeAspect="1"/>
          </p:cNvPicPr>
          <p:nvPr/>
        </p:nvPicPr>
        <p:blipFill>
          <a:blip r:embed="rId2"/>
          <a:stretch>
            <a:fillRect/>
          </a:stretch>
        </p:blipFill>
        <p:spPr>
          <a:xfrm>
            <a:off x="762021" y="1273155"/>
            <a:ext cx="10342664" cy="5067814"/>
          </a:xfrm>
          <a:prstGeom prst="rect">
            <a:avLst/>
          </a:prstGeom>
        </p:spPr>
      </p:pic>
      <p:sp>
        <p:nvSpPr>
          <p:cNvPr id="7" name="Espace réservé du texte 6">
            <a:extLst>
              <a:ext uri="{FF2B5EF4-FFF2-40B4-BE49-F238E27FC236}">
                <a16:creationId xmlns:a16="http://schemas.microsoft.com/office/drawing/2014/main" id="{41F6D9FF-3D7C-47F4-B3EA-D46417A4278B}"/>
              </a:ext>
            </a:extLst>
          </p:cNvPr>
          <p:cNvSpPr txBox="1">
            <a:spLocks/>
          </p:cNvSpPr>
          <p:nvPr/>
        </p:nvSpPr>
        <p:spPr>
          <a:xfrm>
            <a:off x="9826419" y="6381720"/>
            <a:ext cx="2175082" cy="361102"/>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fr-FR" sz="1800" dirty="0">
                <a:hlinkClick r:id="rId3"/>
              </a:rPr>
              <a:t>GitHub Link </a:t>
            </a:r>
            <a:endParaRPr lang="fr-FR" sz="1800" dirty="0"/>
          </a:p>
        </p:txBody>
      </p:sp>
    </p:spTree>
    <p:extLst>
      <p:ext uri="{BB962C8B-B14F-4D97-AF65-F5344CB8AC3E}">
        <p14:creationId xmlns:p14="http://schemas.microsoft.com/office/powerpoint/2010/main" val="43413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1BCF2CD-26FE-4C03-99DE-96D77EDADD84}"/>
              </a:ext>
            </a:extLst>
          </p:cNvPr>
          <p:cNvSpPr>
            <a:spLocks noGrp="1"/>
          </p:cNvSpPr>
          <p:nvPr>
            <p:ph type="title"/>
          </p:nvPr>
        </p:nvSpPr>
        <p:spPr>
          <a:xfrm>
            <a:off x="1003093" y="2082792"/>
            <a:ext cx="5424083" cy="1117608"/>
          </a:xfrm>
        </p:spPr>
        <p:txBody>
          <a:bodyPr>
            <a:normAutofit fontScale="90000"/>
          </a:bodyPr>
          <a:lstStyle/>
          <a:p>
            <a:r>
              <a:rPr lang="fr-FR" b="1" dirty="0">
                <a:solidFill>
                  <a:srgbClr val="F5A408"/>
                </a:solidFill>
              </a:rPr>
              <a:t>Créer un tableau croisé dynamique dans Excel</a:t>
            </a:r>
            <a:endParaRPr lang="fr-FR" dirty="0">
              <a:solidFill>
                <a:srgbClr val="F5A408"/>
              </a:solidFill>
            </a:endParaRPr>
          </a:p>
        </p:txBody>
      </p:sp>
      <p:sp>
        <p:nvSpPr>
          <p:cNvPr id="7" name="Espace réservé du texte 6">
            <a:extLst>
              <a:ext uri="{FF2B5EF4-FFF2-40B4-BE49-F238E27FC236}">
                <a16:creationId xmlns:a16="http://schemas.microsoft.com/office/drawing/2014/main" id="{5650F917-811A-43E2-AFC0-CCDD2821370B}"/>
              </a:ext>
            </a:extLst>
          </p:cNvPr>
          <p:cNvSpPr>
            <a:spLocks noGrp="1"/>
          </p:cNvSpPr>
          <p:nvPr>
            <p:ph type="body" sz="half" idx="2"/>
          </p:nvPr>
        </p:nvSpPr>
        <p:spPr>
          <a:xfrm>
            <a:off x="1172644" y="3683360"/>
            <a:ext cx="5084979" cy="1371600"/>
          </a:xfrm>
        </p:spPr>
        <p:txBody>
          <a:bodyPr>
            <a:normAutofit/>
          </a:bodyPr>
          <a:lstStyle/>
          <a:p>
            <a:r>
              <a:rPr lang="fr-FR" sz="1800" dirty="0"/>
              <a:t>Excel – SSAS – ANALYSE  </a:t>
            </a:r>
          </a:p>
        </p:txBody>
      </p:sp>
      <p:sp>
        <p:nvSpPr>
          <p:cNvPr id="4" name="Espace réservé du numéro de diapositive 3">
            <a:extLst>
              <a:ext uri="{FF2B5EF4-FFF2-40B4-BE49-F238E27FC236}">
                <a16:creationId xmlns:a16="http://schemas.microsoft.com/office/drawing/2014/main" id="{67FF6D33-92F7-485B-8E3F-858DC28B177F}"/>
              </a:ext>
            </a:extLst>
          </p:cNvPr>
          <p:cNvSpPr>
            <a:spLocks noGrp="1"/>
          </p:cNvSpPr>
          <p:nvPr>
            <p:ph type="sldNum" sz="quarter" idx="12"/>
          </p:nvPr>
        </p:nvSpPr>
        <p:spPr/>
        <p:txBody>
          <a:bodyPr/>
          <a:lstStyle/>
          <a:p>
            <a:fld id="{CA023DE9-D4F1-46C8-AA55-2918A9F7D5BD}" type="slidenum">
              <a:rPr lang="en-US" smtClean="0"/>
              <a:t>12</a:t>
            </a:fld>
            <a:endParaRPr lang="en-US"/>
          </a:p>
        </p:txBody>
      </p:sp>
      <p:pic>
        <p:nvPicPr>
          <p:cNvPr id="2" name="Picture 2" descr="Connecting SQL Server with Microsoft Excel | Import Database Table or view  into Excel - YouTube">
            <a:extLst>
              <a:ext uri="{FF2B5EF4-FFF2-40B4-BE49-F238E27FC236}">
                <a16:creationId xmlns:a16="http://schemas.microsoft.com/office/drawing/2014/main" id="{DB7B76AB-F0F2-4842-9C2D-E276560F8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405" y="2144332"/>
            <a:ext cx="4567707" cy="2569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54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0084CE-B803-4096-9A72-312227567A55}"/>
              </a:ext>
            </a:extLst>
          </p:cNvPr>
          <p:cNvSpPr>
            <a:spLocks noGrp="1"/>
          </p:cNvSpPr>
          <p:nvPr>
            <p:ph type="title"/>
          </p:nvPr>
        </p:nvSpPr>
        <p:spPr>
          <a:xfrm>
            <a:off x="473796" y="295729"/>
            <a:ext cx="9404723" cy="1400530"/>
          </a:xfrm>
        </p:spPr>
        <p:txBody>
          <a:bodyPr/>
          <a:lstStyle/>
          <a:p>
            <a:r>
              <a:rPr lang="en-US" dirty="0">
                <a:solidFill>
                  <a:srgbClr val="FFC000"/>
                </a:solidFill>
              </a:rPr>
              <a:t>Create a PivotTable in Excel</a:t>
            </a:r>
            <a:endParaRPr lang="fr-FR" dirty="0">
              <a:solidFill>
                <a:srgbClr val="FFC000"/>
              </a:solidFill>
            </a:endParaRPr>
          </a:p>
        </p:txBody>
      </p:sp>
      <p:sp>
        <p:nvSpPr>
          <p:cNvPr id="4" name="Espace réservé du numéro de diapositive 3">
            <a:extLst>
              <a:ext uri="{FF2B5EF4-FFF2-40B4-BE49-F238E27FC236}">
                <a16:creationId xmlns:a16="http://schemas.microsoft.com/office/drawing/2014/main" id="{E4394205-47F6-4ED1-9575-E1975218ADCB}"/>
              </a:ext>
            </a:extLst>
          </p:cNvPr>
          <p:cNvSpPr>
            <a:spLocks noGrp="1"/>
          </p:cNvSpPr>
          <p:nvPr>
            <p:ph type="sldNum" sz="quarter" idx="12"/>
          </p:nvPr>
        </p:nvSpPr>
        <p:spPr/>
        <p:txBody>
          <a:bodyPr/>
          <a:lstStyle/>
          <a:p>
            <a:fld id="{CA023DE9-D4F1-46C8-AA55-2918A9F7D5BD}" type="slidenum">
              <a:rPr lang="en-US" smtClean="0"/>
              <a:t>13</a:t>
            </a:fld>
            <a:endParaRPr lang="en-US"/>
          </a:p>
        </p:txBody>
      </p:sp>
      <p:pic>
        <p:nvPicPr>
          <p:cNvPr id="10" name="Image 9">
            <a:extLst>
              <a:ext uri="{FF2B5EF4-FFF2-40B4-BE49-F238E27FC236}">
                <a16:creationId xmlns:a16="http://schemas.microsoft.com/office/drawing/2014/main" id="{30C9DA42-1529-4353-ADA8-61146CF5111D}"/>
              </a:ext>
            </a:extLst>
          </p:cNvPr>
          <p:cNvPicPr>
            <a:picLocks noChangeAspect="1"/>
          </p:cNvPicPr>
          <p:nvPr/>
        </p:nvPicPr>
        <p:blipFill rotWithShape="1">
          <a:blip r:embed="rId2"/>
          <a:srcRect r="29555"/>
          <a:stretch/>
        </p:blipFill>
        <p:spPr>
          <a:xfrm>
            <a:off x="828378" y="1261448"/>
            <a:ext cx="8344888" cy="5300823"/>
          </a:xfrm>
          <a:prstGeom prst="rect">
            <a:avLst/>
          </a:prstGeom>
        </p:spPr>
      </p:pic>
      <p:sp>
        <p:nvSpPr>
          <p:cNvPr id="11" name="Rectangle : coins arrondis 10">
            <a:extLst>
              <a:ext uri="{FF2B5EF4-FFF2-40B4-BE49-F238E27FC236}">
                <a16:creationId xmlns:a16="http://schemas.microsoft.com/office/drawing/2014/main" id="{F4128D57-99D8-4B21-80BE-F9B52981E54B}"/>
              </a:ext>
            </a:extLst>
          </p:cNvPr>
          <p:cNvSpPr/>
          <p:nvPr/>
        </p:nvSpPr>
        <p:spPr>
          <a:xfrm>
            <a:off x="2929739" y="3147428"/>
            <a:ext cx="4242466" cy="620251"/>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893DB490-33A7-4CDB-9EA2-2315656BC33D}"/>
              </a:ext>
            </a:extLst>
          </p:cNvPr>
          <p:cNvSpPr/>
          <p:nvPr/>
        </p:nvSpPr>
        <p:spPr>
          <a:xfrm>
            <a:off x="2627109" y="3244334"/>
            <a:ext cx="4747426" cy="369332"/>
          </a:xfrm>
          <a:prstGeom prst="rect">
            <a:avLst/>
          </a:prstGeom>
        </p:spPr>
        <p:txBody>
          <a:bodyPr wrap="square">
            <a:spAutoFit/>
          </a:bodyPr>
          <a:lstStyle/>
          <a:p>
            <a:r>
              <a:rPr lang="fr-FR" b="1" dirty="0">
                <a:solidFill>
                  <a:srgbClr val="0070C0"/>
                </a:solidFill>
              </a:rPr>
              <a:t>Chiffre d’affaires par modèles de voiture</a:t>
            </a:r>
          </a:p>
        </p:txBody>
      </p:sp>
      <p:pic>
        <p:nvPicPr>
          <p:cNvPr id="12" name="Image 11">
            <a:extLst>
              <a:ext uri="{FF2B5EF4-FFF2-40B4-BE49-F238E27FC236}">
                <a16:creationId xmlns:a16="http://schemas.microsoft.com/office/drawing/2014/main" id="{A8D8EB75-0C19-40D0-9E2F-A5537D218AE3}"/>
              </a:ext>
            </a:extLst>
          </p:cNvPr>
          <p:cNvPicPr>
            <a:picLocks noChangeAspect="1"/>
          </p:cNvPicPr>
          <p:nvPr/>
        </p:nvPicPr>
        <p:blipFill rotWithShape="1">
          <a:blip r:embed="rId2"/>
          <a:srcRect l="70975"/>
          <a:stretch/>
        </p:blipFill>
        <p:spPr>
          <a:xfrm>
            <a:off x="9365216" y="1751188"/>
            <a:ext cx="2639516" cy="4069320"/>
          </a:xfrm>
          <a:prstGeom prst="rect">
            <a:avLst/>
          </a:prstGeom>
        </p:spPr>
      </p:pic>
    </p:spTree>
    <p:extLst>
      <p:ext uri="{BB962C8B-B14F-4D97-AF65-F5344CB8AC3E}">
        <p14:creationId xmlns:p14="http://schemas.microsoft.com/office/powerpoint/2010/main" val="330531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F95DB37-7822-41BD-940E-C65432EDF607}"/>
              </a:ext>
            </a:extLst>
          </p:cNvPr>
          <p:cNvSpPr>
            <a:spLocks noGrp="1"/>
          </p:cNvSpPr>
          <p:nvPr>
            <p:ph type="sldNum" sz="quarter" idx="12"/>
          </p:nvPr>
        </p:nvSpPr>
        <p:spPr/>
        <p:txBody>
          <a:bodyPr/>
          <a:lstStyle/>
          <a:p>
            <a:fld id="{CA023DE9-D4F1-46C8-AA55-2918A9F7D5BD}" type="slidenum">
              <a:rPr lang="en-US" smtClean="0"/>
              <a:t>14</a:t>
            </a:fld>
            <a:endParaRPr lang="en-US"/>
          </a:p>
        </p:txBody>
      </p:sp>
      <p:pic>
        <p:nvPicPr>
          <p:cNvPr id="5" name="Image 4">
            <a:extLst>
              <a:ext uri="{FF2B5EF4-FFF2-40B4-BE49-F238E27FC236}">
                <a16:creationId xmlns:a16="http://schemas.microsoft.com/office/drawing/2014/main" id="{8CBB0E2D-C67B-4196-A42F-2733623687CB}"/>
              </a:ext>
            </a:extLst>
          </p:cNvPr>
          <p:cNvPicPr>
            <a:picLocks noChangeAspect="1"/>
          </p:cNvPicPr>
          <p:nvPr/>
        </p:nvPicPr>
        <p:blipFill rotWithShape="1">
          <a:blip r:embed="rId2"/>
          <a:srcRect r="20293"/>
          <a:stretch/>
        </p:blipFill>
        <p:spPr>
          <a:xfrm>
            <a:off x="318041" y="1195327"/>
            <a:ext cx="9471210" cy="5025343"/>
          </a:xfrm>
          <a:prstGeom prst="rect">
            <a:avLst/>
          </a:prstGeom>
        </p:spPr>
      </p:pic>
      <p:sp>
        <p:nvSpPr>
          <p:cNvPr id="6" name="Rectangle : coins arrondis 5">
            <a:extLst>
              <a:ext uri="{FF2B5EF4-FFF2-40B4-BE49-F238E27FC236}">
                <a16:creationId xmlns:a16="http://schemas.microsoft.com/office/drawing/2014/main" id="{FC0C74EC-1EFC-495F-9629-5417B5F77660}"/>
              </a:ext>
            </a:extLst>
          </p:cNvPr>
          <p:cNvSpPr/>
          <p:nvPr/>
        </p:nvSpPr>
        <p:spPr>
          <a:xfrm>
            <a:off x="4299439" y="3523333"/>
            <a:ext cx="1978269" cy="26376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D5511AE-E5E7-43FC-A523-00E36C0CC18E}"/>
              </a:ext>
            </a:extLst>
          </p:cNvPr>
          <p:cNvSpPr/>
          <p:nvPr/>
        </p:nvSpPr>
        <p:spPr>
          <a:xfrm>
            <a:off x="3267256" y="3338667"/>
            <a:ext cx="5122589" cy="369332"/>
          </a:xfrm>
          <a:prstGeom prst="rect">
            <a:avLst/>
          </a:prstGeom>
        </p:spPr>
        <p:txBody>
          <a:bodyPr wrap="square">
            <a:spAutoFit/>
          </a:bodyPr>
          <a:lstStyle/>
          <a:p>
            <a:r>
              <a:rPr lang="fr-FR" b="1" dirty="0">
                <a:solidFill>
                  <a:srgbClr val="0070C0"/>
                </a:solidFill>
              </a:rPr>
              <a:t>Chiffre d’affaires par département</a:t>
            </a:r>
          </a:p>
        </p:txBody>
      </p:sp>
      <p:pic>
        <p:nvPicPr>
          <p:cNvPr id="8" name="Image 7">
            <a:extLst>
              <a:ext uri="{FF2B5EF4-FFF2-40B4-BE49-F238E27FC236}">
                <a16:creationId xmlns:a16="http://schemas.microsoft.com/office/drawing/2014/main" id="{55E7D8DC-942D-4C94-A629-9F8293AD20F3}"/>
              </a:ext>
            </a:extLst>
          </p:cNvPr>
          <p:cNvPicPr>
            <a:picLocks noChangeAspect="1"/>
          </p:cNvPicPr>
          <p:nvPr/>
        </p:nvPicPr>
        <p:blipFill rotWithShape="1">
          <a:blip r:embed="rId2"/>
          <a:srcRect l="80463"/>
          <a:stretch/>
        </p:blipFill>
        <p:spPr>
          <a:xfrm>
            <a:off x="10060380" y="1679330"/>
            <a:ext cx="1813579" cy="3925851"/>
          </a:xfrm>
          <a:prstGeom prst="rect">
            <a:avLst/>
          </a:prstGeom>
        </p:spPr>
      </p:pic>
    </p:spTree>
    <p:extLst>
      <p:ext uri="{BB962C8B-B14F-4D97-AF65-F5344CB8AC3E}">
        <p14:creationId xmlns:p14="http://schemas.microsoft.com/office/powerpoint/2010/main" val="316581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2AA9CA9-2B16-4DEC-BC38-F400E2FBA9E3}"/>
              </a:ext>
            </a:extLst>
          </p:cNvPr>
          <p:cNvSpPr>
            <a:spLocks noGrp="1"/>
          </p:cNvSpPr>
          <p:nvPr>
            <p:ph type="sldNum" sz="quarter" idx="12"/>
          </p:nvPr>
        </p:nvSpPr>
        <p:spPr/>
        <p:txBody>
          <a:bodyPr/>
          <a:lstStyle/>
          <a:p>
            <a:fld id="{CA023DE9-D4F1-46C8-AA55-2918A9F7D5BD}" type="slidenum">
              <a:rPr lang="en-US" smtClean="0"/>
              <a:t>15</a:t>
            </a:fld>
            <a:endParaRPr lang="en-US"/>
          </a:p>
        </p:txBody>
      </p:sp>
      <p:pic>
        <p:nvPicPr>
          <p:cNvPr id="5" name="Image 4">
            <a:extLst>
              <a:ext uri="{FF2B5EF4-FFF2-40B4-BE49-F238E27FC236}">
                <a16:creationId xmlns:a16="http://schemas.microsoft.com/office/drawing/2014/main" id="{6C74AF25-0A68-47A6-B625-5FA9ABFCAF40}"/>
              </a:ext>
            </a:extLst>
          </p:cNvPr>
          <p:cNvPicPr>
            <a:picLocks noChangeAspect="1"/>
          </p:cNvPicPr>
          <p:nvPr/>
        </p:nvPicPr>
        <p:blipFill rotWithShape="1">
          <a:blip r:embed="rId2"/>
          <a:srcRect r="30048"/>
          <a:stretch/>
        </p:blipFill>
        <p:spPr>
          <a:xfrm>
            <a:off x="437684" y="952892"/>
            <a:ext cx="8419386" cy="5510213"/>
          </a:xfrm>
          <a:prstGeom prst="rect">
            <a:avLst/>
          </a:prstGeom>
        </p:spPr>
      </p:pic>
      <p:pic>
        <p:nvPicPr>
          <p:cNvPr id="6" name="Image 5">
            <a:extLst>
              <a:ext uri="{FF2B5EF4-FFF2-40B4-BE49-F238E27FC236}">
                <a16:creationId xmlns:a16="http://schemas.microsoft.com/office/drawing/2014/main" id="{7F98D05B-36AA-4E9E-9A8D-6841C1BF3A88}"/>
              </a:ext>
            </a:extLst>
          </p:cNvPr>
          <p:cNvPicPr>
            <a:picLocks noChangeAspect="1"/>
          </p:cNvPicPr>
          <p:nvPr/>
        </p:nvPicPr>
        <p:blipFill rotWithShape="1">
          <a:blip r:embed="rId2"/>
          <a:srcRect l="71442"/>
          <a:stretch/>
        </p:blipFill>
        <p:spPr>
          <a:xfrm>
            <a:off x="9218786" y="1634121"/>
            <a:ext cx="2685997" cy="4305961"/>
          </a:xfrm>
          <a:prstGeom prst="rect">
            <a:avLst/>
          </a:prstGeom>
        </p:spPr>
      </p:pic>
      <p:sp>
        <p:nvSpPr>
          <p:cNvPr id="7" name="Rectangle : coins arrondis 6">
            <a:extLst>
              <a:ext uri="{FF2B5EF4-FFF2-40B4-BE49-F238E27FC236}">
                <a16:creationId xmlns:a16="http://schemas.microsoft.com/office/drawing/2014/main" id="{50711376-1900-47A9-B2BF-AC19667276E5}"/>
              </a:ext>
            </a:extLst>
          </p:cNvPr>
          <p:cNvSpPr/>
          <p:nvPr/>
        </p:nvSpPr>
        <p:spPr>
          <a:xfrm>
            <a:off x="4299439" y="3523333"/>
            <a:ext cx="1978269" cy="26376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0EE3B020-BF58-446A-B562-FF7731C7193C}"/>
              </a:ext>
            </a:extLst>
          </p:cNvPr>
          <p:cNvSpPr/>
          <p:nvPr/>
        </p:nvSpPr>
        <p:spPr>
          <a:xfrm>
            <a:off x="2379233" y="3297060"/>
            <a:ext cx="5122589" cy="369332"/>
          </a:xfrm>
          <a:prstGeom prst="rect">
            <a:avLst/>
          </a:prstGeom>
        </p:spPr>
        <p:txBody>
          <a:bodyPr wrap="square">
            <a:spAutoFit/>
          </a:bodyPr>
          <a:lstStyle/>
          <a:p>
            <a:r>
              <a:rPr lang="fr-FR" b="1" dirty="0">
                <a:solidFill>
                  <a:srgbClr val="0070C0"/>
                </a:solidFill>
              </a:rPr>
              <a:t>Maintenance Revenue Par Département</a:t>
            </a:r>
          </a:p>
        </p:txBody>
      </p:sp>
    </p:spTree>
    <p:extLst>
      <p:ext uri="{BB962C8B-B14F-4D97-AF65-F5344CB8AC3E}">
        <p14:creationId xmlns:p14="http://schemas.microsoft.com/office/powerpoint/2010/main" val="156969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1BCF2CD-26FE-4C03-99DE-96D77EDADD84}"/>
              </a:ext>
            </a:extLst>
          </p:cNvPr>
          <p:cNvSpPr>
            <a:spLocks noGrp="1"/>
          </p:cNvSpPr>
          <p:nvPr>
            <p:ph type="title"/>
          </p:nvPr>
        </p:nvSpPr>
        <p:spPr>
          <a:xfrm>
            <a:off x="1003093" y="2082792"/>
            <a:ext cx="5424083" cy="1574808"/>
          </a:xfrm>
        </p:spPr>
        <p:txBody>
          <a:bodyPr>
            <a:normAutofit fontScale="90000"/>
          </a:bodyPr>
          <a:lstStyle/>
          <a:p>
            <a:r>
              <a:rPr lang="fr-FR" b="1" dirty="0">
                <a:solidFill>
                  <a:schemeClr val="accent1">
                    <a:lumMod val="60000"/>
                    <a:lumOff val="40000"/>
                  </a:schemeClr>
                </a:solidFill>
              </a:rPr>
              <a:t>CRÉATION ET DÉPLOIEMENT DE CUBE OLAP</a:t>
            </a:r>
            <a:br>
              <a:rPr lang="fr-FR" dirty="0">
                <a:solidFill>
                  <a:schemeClr val="accent1">
                    <a:lumMod val="60000"/>
                    <a:lumOff val="40000"/>
                  </a:schemeClr>
                </a:solidFill>
              </a:rPr>
            </a:br>
            <a:endParaRPr lang="fr-FR" dirty="0">
              <a:solidFill>
                <a:schemeClr val="accent1">
                  <a:lumMod val="60000"/>
                  <a:lumOff val="40000"/>
                </a:schemeClr>
              </a:solidFill>
            </a:endParaRPr>
          </a:p>
        </p:txBody>
      </p:sp>
      <p:sp>
        <p:nvSpPr>
          <p:cNvPr id="7" name="Espace réservé du texte 6">
            <a:extLst>
              <a:ext uri="{FF2B5EF4-FFF2-40B4-BE49-F238E27FC236}">
                <a16:creationId xmlns:a16="http://schemas.microsoft.com/office/drawing/2014/main" id="{5650F917-811A-43E2-AFC0-CCDD2821370B}"/>
              </a:ext>
            </a:extLst>
          </p:cNvPr>
          <p:cNvSpPr>
            <a:spLocks noGrp="1"/>
          </p:cNvSpPr>
          <p:nvPr>
            <p:ph type="body" sz="half" idx="2"/>
          </p:nvPr>
        </p:nvSpPr>
        <p:spPr>
          <a:xfrm>
            <a:off x="1003094" y="3657600"/>
            <a:ext cx="5084979" cy="1371600"/>
          </a:xfrm>
        </p:spPr>
        <p:txBody>
          <a:bodyPr>
            <a:normAutofit/>
          </a:bodyPr>
          <a:lstStyle/>
          <a:p>
            <a:r>
              <a:rPr lang="fr-FR" sz="1800" dirty="0"/>
              <a:t>SSAS -  CUBE OLAP - DATA SOURCE - SOURCE VIEW - HIÉRARCHIES ET CHOIX DES ATTRIBUTS   </a:t>
            </a:r>
          </a:p>
        </p:txBody>
      </p:sp>
      <p:sp>
        <p:nvSpPr>
          <p:cNvPr id="4" name="Espace réservé du numéro de diapositive 3">
            <a:extLst>
              <a:ext uri="{FF2B5EF4-FFF2-40B4-BE49-F238E27FC236}">
                <a16:creationId xmlns:a16="http://schemas.microsoft.com/office/drawing/2014/main" id="{67FF6D33-92F7-485B-8E3F-858DC28B177F}"/>
              </a:ext>
            </a:extLst>
          </p:cNvPr>
          <p:cNvSpPr>
            <a:spLocks noGrp="1"/>
          </p:cNvSpPr>
          <p:nvPr>
            <p:ph type="sldNum" sz="quarter" idx="12"/>
          </p:nvPr>
        </p:nvSpPr>
        <p:spPr/>
        <p:txBody>
          <a:bodyPr/>
          <a:lstStyle/>
          <a:p>
            <a:fld id="{CA023DE9-D4F1-46C8-AA55-2918A9F7D5BD}" type="slidenum">
              <a:rPr lang="en-US" smtClean="0"/>
              <a:t>16</a:t>
            </a:fld>
            <a:endParaRPr lang="en-US"/>
          </a:p>
        </p:txBody>
      </p:sp>
      <p:pic>
        <p:nvPicPr>
          <p:cNvPr id="2050" name="Picture 2" descr="5 Fun Facts about OLAP Technology and Databases">
            <a:extLst>
              <a:ext uri="{FF2B5EF4-FFF2-40B4-BE49-F238E27FC236}">
                <a16:creationId xmlns:a16="http://schemas.microsoft.com/office/drawing/2014/main" id="{34197758-3A28-4BE9-9565-6343D1987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884" y="2005836"/>
            <a:ext cx="4309377" cy="330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337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a:xfrm>
            <a:off x="646111" y="452718"/>
            <a:ext cx="9404723" cy="1059559"/>
          </a:xfrm>
        </p:spPr>
        <p:txBody>
          <a:bodyPr/>
          <a:lstStyle/>
          <a:p>
            <a:r>
              <a:rPr lang="fr-FR" dirty="0"/>
              <a:t>Création d'une source de données</a:t>
            </a:r>
          </a:p>
        </p:txBody>
      </p:sp>
      <p:sp>
        <p:nvSpPr>
          <p:cNvPr id="3" name="Espace réservé du numéro de diapositive 2">
            <a:extLst>
              <a:ext uri="{FF2B5EF4-FFF2-40B4-BE49-F238E27FC236}">
                <a16:creationId xmlns:a16="http://schemas.microsoft.com/office/drawing/2014/main" id="{7A786874-0680-4F6F-932C-9C711D3AD12C}"/>
              </a:ext>
            </a:extLst>
          </p:cNvPr>
          <p:cNvSpPr>
            <a:spLocks noGrp="1"/>
          </p:cNvSpPr>
          <p:nvPr>
            <p:ph type="sldNum" sz="quarter" idx="12"/>
          </p:nvPr>
        </p:nvSpPr>
        <p:spPr/>
        <p:txBody>
          <a:bodyPr/>
          <a:lstStyle/>
          <a:p>
            <a:fld id="{CA023DE9-D4F1-46C8-AA55-2918A9F7D5BD}" type="slidenum">
              <a:rPr lang="en-US" smtClean="0"/>
              <a:t>17</a:t>
            </a:fld>
            <a:endParaRPr lang="en-US"/>
          </a:p>
        </p:txBody>
      </p:sp>
      <p:pic>
        <p:nvPicPr>
          <p:cNvPr id="4" name="Picture 3">
            <a:extLst>
              <a:ext uri="{FF2B5EF4-FFF2-40B4-BE49-F238E27FC236}">
                <a16:creationId xmlns:a16="http://schemas.microsoft.com/office/drawing/2014/main" id="{68E4DB21-848F-4854-BFEA-DBCE134801EA}"/>
              </a:ext>
            </a:extLst>
          </p:cNvPr>
          <p:cNvPicPr>
            <a:picLocks noChangeAspect="1"/>
          </p:cNvPicPr>
          <p:nvPr/>
        </p:nvPicPr>
        <p:blipFill>
          <a:blip r:embed="rId2"/>
          <a:stretch>
            <a:fillRect/>
          </a:stretch>
        </p:blipFill>
        <p:spPr>
          <a:xfrm>
            <a:off x="1596041" y="1512277"/>
            <a:ext cx="8999917" cy="4818185"/>
          </a:xfrm>
          <a:prstGeom prst="rect">
            <a:avLst/>
          </a:prstGeom>
        </p:spPr>
      </p:pic>
    </p:spTree>
    <p:extLst>
      <p:ext uri="{BB962C8B-B14F-4D97-AF65-F5344CB8AC3E}">
        <p14:creationId xmlns:p14="http://schemas.microsoft.com/office/powerpoint/2010/main" val="2731177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p:txBody>
          <a:bodyPr/>
          <a:lstStyle/>
          <a:p>
            <a:r>
              <a:rPr lang="fr-FR" dirty="0"/>
              <a:t>Création et modification d'une vue de source de données</a:t>
            </a:r>
          </a:p>
        </p:txBody>
      </p:sp>
      <p:sp>
        <p:nvSpPr>
          <p:cNvPr id="4" name="Espace réservé du numéro de diapositive 3">
            <a:extLst>
              <a:ext uri="{FF2B5EF4-FFF2-40B4-BE49-F238E27FC236}">
                <a16:creationId xmlns:a16="http://schemas.microsoft.com/office/drawing/2014/main" id="{5C0E2D06-CF3A-4498-83C7-A812210F028B}"/>
              </a:ext>
            </a:extLst>
          </p:cNvPr>
          <p:cNvSpPr>
            <a:spLocks noGrp="1"/>
          </p:cNvSpPr>
          <p:nvPr>
            <p:ph type="sldNum" sz="quarter" idx="12"/>
          </p:nvPr>
        </p:nvSpPr>
        <p:spPr/>
        <p:txBody>
          <a:bodyPr/>
          <a:lstStyle/>
          <a:p>
            <a:fld id="{CA023DE9-D4F1-46C8-AA55-2918A9F7D5BD}" type="slidenum">
              <a:rPr lang="en-US" smtClean="0"/>
              <a:t>18</a:t>
            </a:fld>
            <a:endParaRPr lang="en-US"/>
          </a:p>
        </p:txBody>
      </p:sp>
      <p:pic>
        <p:nvPicPr>
          <p:cNvPr id="3" name="Picture 2">
            <a:extLst>
              <a:ext uri="{FF2B5EF4-FFF2-40B4-BE49-F238E27FC236}">
                <a16:creationId xmlns:a16="http://schemas.microsoft.com/office/drawing/2014/main" id="{72AF9DFE-7A22-41C7-8142-16C8D42426B7}"/>
              </a:ext>
            </a:extLst>
          </p:cNvPr>
          <p:cNvPicPr>
            <a:picLocks noChangeAspect="1"/>
          </p:cNvPicPr>
          <p:nvPr/>
        </p:nvPicPr>
        <p:blipFill>
          <a:blip r:embed="rId2"/>
          <a:stretch>
            <a:fillRect/>
          </a:stretch>
        </p:blipFill>
        <p:spPr>
          <a:xfrm>
            <a:off x="1333221" y="1934394"/>
            <a:ext cx="8957773" cy="4470888"/>
          </a:xfrm>
          <a:prstGeom prst="rect">
            <a:avLst/>
          </a:prstGeom>
        </p:spPr>
      </p:pic>
    </p:spTree>
    <p:extLst>
      <p:ext uri="{BB962C8B-B14F-4D97-AF65-F5344CB8AC3E}">
        <p14:creationId xmlns:p14="http://schemas.microsoft.com/office/powerpoint/2010/main" val="816518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a:xfrm>
            <a:off x="646111" y="452718"/>
            <a:ext cx="9404723" cy="1050767"/>
          </a:xfrm>
        </p:spPr>
        <p:txBody>
          <a:bodyPr/>
          <a:lstStyle/>
          <a:p>
            <a:r>
              <a:rPr lang="fr-FR" dirty="0"/>
              <a:t>Sélection de tables</a:t>
            </a:r>
          </a:p>
        </p:txBody>
      </p:sp>
      <p:sp>
        <p:nvSpPr>
          <p:cNvPr id="3" name="Espace réservé du numéro de diapositive 2">
            <a:extLst>
              <a:ext uri="{FF2B5EF4-FFF2-40B4-BE49-F238E27FC236}">
                <a16:creationId xmlns:a16="http://schemas.microsoft.com/office/drawing/2014/main" id="{4672449B-DD6D-4904-BE2C-B3153CE4C9CC}"/>
              </a:ext>
            </a:extLst>
          </p:cNvPr>
          <p:cNvSpPr>
            <a:spLocks noGrp="1"/>
          </p:cNvSpPr>
          <p:nvPr>
            <p:ph type="sldNum" sz="quarter" idx="12"/>
          </p:nvPr>
        </p:nvSpPr>
        <p:spPr/>
        <p:txBody>
          <a:bodyPr/>
          <a:lstStyle/>
          <a:p>
            <a:fld id="{CA023DE9-D4F1-46C8-AA55-2918A9F7D5BD}" type="slidenum">
              <a:rPr lang="en-US" smtClean="0"/>
              <a:t>19</a:t>
            </a:fld>
            <a:endParaRPr lang="en-US"/>
          </a:p>
        </p:txBody>
      </p:sp>
      <p:pic>
        <p:nvPicPr>
          <p:cNvPr id="4" name="Picture 3">
            <a:extLst>
              <a:ext uri="{FF2B5EF4-FFF2-40B4-BE49-F238E27FC236}">
                <a16:creationId xmlns:a16="http://schemas.microsoft.com/office/drawing/2014/main" id="{DE823FB1-6171-4F3F-B09B-D0535C88FE8E}"/>
              </a:ext>
            </a:extLst>
          </p:cNvPr>
          <p:cNvPicPr>
            <a:picLocks noChangeAspect="1"/>
          </p:cNvPicPr>
          <p:nvPr/>
        </p:nvPicPr>
        <p:blipFill>
          <a:blip r:embed="rId2"/>
          <a:stretch>
            <a:fillRect/>
          </a:stretch>
        </p:blipFill>
        <p:spPr>
          <a:xfrm>
            <a:off x="715840" y="1571870"/>
            <a:ext cx="5240406" cy="4213467"/>
          </a:xfrm>
          <a:prstGeom prst="rect">
            <a:avLst/>
          </a:prstGeom>
        </p:spPr>
      </p:pic>
      <p:pic>
        <p:nvPicPr>
          <p:cNvPr id="5" name="Picture 4">
            <a:extLst>
              <a:ext uri="{FF2B5EF4-FFF2-40B4-BE49-F238E27FC236}">
                <a16:creationId xmlns:a16="http://schemas.microsoft.com/office/drawing/2014/main" id="{10906613-CDD9-4C9B-9D87-1D96E66FD85F}"/>
              </a:ext>
            </a:extLst>
          </p:cNvPr>
          <p:cNvPicPr>
            <a:picLocks noChangeAspect="1"/>
          </p:cNvPicPr>
          <p:nvPr/>
        </p:nvPicPr>
        <p:blipFill>
          <a:blip r:embed="rId3"/>
          <a:stretch>
            <a:fillRect/>
          </a:stretch>
        </p:blipFill>
        <p:spPr>
          <a:xfrm>
            <a:off x="6235755" y="1571869"/>
            <a:ext cx="5287787" cy="4213467"/>
          </a:xfrm>
          <a:prstGeom prst="rect">
            <a:avLst/>
          </a:prstGeom>
        </p:spPr>
      </p:pic>
    </p:spTree>
    <p:extLst>
      <p:ext uri="{BB962C8B-B14F-4D97-AF65-F5344CB8AC3E}">
        <p14:creationId xmlns:p14="http://schemas.microsoft.com/office/powerpoint/2010/main" val="3686501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C8EF-6008-410E-B018-A30DBF511845}"/>
              </a:ext>
            </a:extLst>
          </p:cNvPr>
          <p:cNvSpPr>
            <a:spLocks noGrp="1"/>
          </p:cNvSpPr>
          <p:nvPr>
            <p:ph type="title"/>
          </p:nvPr>
        </p:nvSpPr>
        <p:spPr>
          <a:xfrm>
            <a:off x="646111" y="452718"/>
            <a:ext cx="9404723" cy="883713"/>
          </a:xfrm>
        </p:spPr>
        <p:txBody>
          <a:bodyPr/>
          <a:lstStyle/>
          <a:p>
            <a:r>
              <a:rPr lang="fr-FR" dirty="0"/>
              <a:t>PLAN </a:t>
            </a:r>
          </a:p>
        </p:txBody>
      </p:sp>
      <p:sp>
        <p:nvSpPr>
          <p:cNvPr id="4" name="Content Placeholder 2">
            <a:extLst>
              <a:ext uri="{FF2B5EF4-FFF2-40B4-BE49-F238E27FC236}">
                <a16:creationId xmlns:a16="http://schemas.microsoft.com/office/drawing/2014/main" id="{F203AB2E-2914-4BE3-98BD-D3B0CBEE7C2B}"/>
              </a:ext>
            </a:extLst>
          </p:cNvPr>
          <p:cNvSpPr>
            <a:spLocks noGrp="1"/>
          </p:cNvSpPr>
          <p:nvPr>
            <p:ph idx="1"/>
          </p:nvPr>
        </p:nvSpPr>
        <p:spPr>
          <a:xfrm>
            <a:off x="1104293" y="1542965"/>
            <a:ext cx="8946541" cy="4195481"/>
          </a:xfrm>
        </p:spPr>
        <p:txBody>
          <a:bodyPr/>
          <a:lstStyle/>
          <a:p>
            <a:r>
              <a:rPr lang="fr-FR" dirty="0"/>
              <a:t>Introduction</a:t>
            </a:r>
          </a:p>
          <a:p>
            <a:r>
              <a:rPr lang="fr-FR" dirty="0"/>
              <a:t>Description de la base de données et les mesures </a:t>
            </a:r>
          </a:p>
          <a:p>
            <a:r>
              <a:rPr lang="fr-FR" dirty="0"/>
              <a:t>Création de la base et chargement de data Warehouse</a:t>
            </a:r>
          </a:p>
          <a:p>
            <a:r>
              <a:rPr lang="fr-FR" dirty="0"/>
              <a:t>Créer un tableau croisé dynamique dans Excel (</a:t>
            </a:r>
            <a:r>
              <a:rPr lang="fr-FR" dirty="0" err="1"/>
              <a:t>lab</a:t>
            </a:r>
            <a:r>
              <a:rPr lang="fr-FR" dirty="0"/>
              <a:t> 1) </a:t>
            </a:r>
          </a:p>
          <a:p>
            <a:r>
              <a:rPr lang="fr-FR" dirty="0"/>
              <a:t>Création et déploiement de cube OLAP (</a:t>
            </a:r>
            <a:r>
              <a:rPr lang="fr-FR" dirty="0" err="1"/>
              <a:t>lab</a:t>
            </a:r>
            <a:r>
              <a:rPr lang="fr-FR" dirty="0"/>
              <a:t> 2)</a:t>
            </a:r>
          </a:p>
          <a:p>
            <a:r>
              <a:rPr lang="fr-FR" dirty="0"/>
              <a:t>Cube OLAP et Dimensions (</a:t>
            </a:r>
            <a:r>
              <a:rPr lang="fr-FR" dirty="0" err="1"/>
              <a:t>lab</a:t>
            </a:r>
            <a:r>
              <a:rPr lang="fr-FR" dirty="0"/>
              <a:t> 3)</a:t>
            </a:r>
          </a:p>
          <a:p>
            <a:r>
              <a:rPr lang="fr-FR" dirty="0"/>
              <a:t>Mesures et Mesure Groups (</a:t>
            </a:r>
            <a:r>
              <a:rPr lang="fr-FR" dirty="0" err="1"/>
              <a:t>lab</a:t>
            </a:r>
            <a:r>
              <a:rPr lang="fr-FR" dirty="0"/>
              <a:t> 4)</a:t>
            </a:r>
          </a:p>
          <a:p>
            <a:r>
              <a:rPr lang="fr-FR" dirty="0"/>
              <a:t>MDX (</a:t>
            </a:r>
            <a:r>
              <a:rPr lang="fr-FR" dirty="0" err="1"/>
              <a:t>lab</a:t>
            </a:r>
            <a:r>
              <a:rPr lang="fr-FR" dirty="0"/>
              <a:t> 5)</a:t>
            </a:r>
          </a:p>
          <a:p>
            <a:r>
              <a:rPr lang="fr-FR" dirty="0"/>
              <a:t>KPI – Perspectives – Actions (</a:t>
            </a:r>
            <a:r>
              <a:rPr lang="fr-FR" dirty="0" err="1"/>
              <a:t>lab</a:t>
            </a:r>
            <a:r>
              <a:rPr lang="fr-FR" dirty="0"/>
              <a:t> 6)</a:t>
            </a:r>
          </a:p>
          <a:p>
            <a:endParaRPr lang="fr-FR" dirty="0"/>
          </a:p>
          <a:p>
            <a:endParaRPr lang="fr-FR" dirty="0"/>
          </a:p>
        </p:txBody>
      </p:sp>
      <p:sp>
        <p:nvSpPr>
          <p:cNvPr id="3" name="Espace réservé du numéro de diapositive 2">
            <a:extLst>
              <a:ext uri="{FF2B5EF4-FFF2-40B4-BE49-F238E27FC236}">
                <a16:creationId xmlns:a16="http://schemas.microsoft.com/office/drawing/2014/main" id="{EB31B580-9618-4D17-A452-92B791C3153B}"/>
              </a:ext>
            </a:extLst>
          </p:cNvPr>
          <p:cNvSpPr>
            <a:spLocks noGrp="1"/>
          </p:cNvSpPr>
          <p:nvPr>
            <p:ph type="sldNum" sz="quarter" idx="12"/>
          </p:nvPr>
        </p:nvSpPr>
        <p:spPr/>
        <p:txBody>
          <a:bodyPr/>
          <a:lstStyle/>
          <a:p>
            <a:fld id="{CA023DE9-D4F1-46C8-AA55-2918A9F7D5BD}" type="slidenum">
              <a:rPr lang="en-US" smtClean="0"/>
              <a:t>2</a:t>
            </a:fld>
            <a:endParaRPr lang="en-US" dirty="0"/>
          </a:p>
        </p:txBody>
      </p:sp>
    </p:spTree>
    <p:extLst>
      <p:ext uri="{BB962C8B-B14F-4D97-AF65-F5344CB8AC3E}">
        <p14:creationId xmlns:p14="http://schemas.microsoft.com/office/powerpoint/2010/main" val="3991506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EF3812-62DB-4C64-8FE8-84E1084CD181}"/>
              </a:ext>
            </a:extLst>
          </p:cNvPr>
          <p:cNvSpPr>
            <a:spLocks noGrp="1"/>
          </p:cNvSpPr>
          <p:nvPr>
            <p:ph type="title"/>
          </p:nvPr>
        </p:nvSpPr>
        <p:spPr>
          <a:xfrm>
            <a:off x="688021" y="650187"/>
            <a:ext cx="9404723" cy="1106273"/>
          </a:xfrm>
        </p:spPr>
        <p:txBody>
          <a:bodyPr/>
          <a:lstStyle/>
          <a:p>
            <a:r>
              <a:rPr lang="fr-FR" dirty="0">
                <a:solidFill>
                  <a:srgbClr val="F5A408"/>
                </a:solidFill>
              </a:rPr>
              <a:t>New </a:t>
            </a:r>
            <a:r>
              <a:rPr lang="fr-FR" dirty="0" err="1">
                <a:solidFill>
                  <a:srgbClr val="F5A408"/>
                </a:solidFill>
              </a:rPr>
              <a:t>Named</a:t>
            </a:r>
            <a:r>
              <a:rPr lang="fr-FR" dirty="0">
                <a:solidFill>
                  <a:srgbClr val="F5A408"/>
                </a:solidFill>
              </a:rPr>
              <a:t> Calculation</a:t>
            </a:r>
          </a:p>
        </p:txBody>
      </p:sp>
      <p:sp>
        <p:nvSpPr>
          <p:cNvPr id="4" name="Espace réservé du numéro de diapositive 3">
            <a:extLst>
              <a:ext uri="{FF2B5EF4-FFF2-40B4-BE49-F238E27FC236}">
                <a16:creationId xmlns:a16="http://schemas.microsoft.com/office/drawing/2014/main" id="{19B9723C-2E92-479D-9DF8-08213FB08EED}"/>
              </a:ext>
            </a:extLst>
          </p:cNvPr>
          <p:cNvSpPr>
            <a:spLocks noGrp="1"/>
          </p:cNvSpPr>
          <p:nvPr>
            <p:ph type="sldNum" sz="quarter" idx="12"/>
          </p:nvPr>
        </p:nvSpPr>
        <p:spPr/>
        <p:txBody>
          <a:bodyPr/>
          <a:lstStyle/>
          <a:p>
            <a:fld id="{CA023DE9-D4F1-46C8-AA55-2918A9F7D5BD}" type="slidenum">
              <a:rPr lang="en-US" smtClean="0"/>
              <a:t>20</a:t>
            </a:fld>
            <a:endParaRPr lang="en-US"/>
          </a:p>
        </p:txBody>
      </p:sp>
      <p:pic>
        <p:nvPicPr>
          <p:cNvPr id="5" name="Image 4">
            <a:extLst>
              <a:ext uri="{FF2B5EF4-FFF2-40B4-BE49-F238E27FC236}">
                <a16:creationId xmlns:a16="http://schemas.microsoft.com/office/drawing/2014/main" id="{3D30637E-7EE6-4785-AB70-2BDE88719AC6}"/>
              </a:ext>
            </a:extLst>
          </p:cNvPr>
          <p:cNvPicPr>
            <a:picLocks noChangeAspect="1"/>
          </p:cNvPicPr>
          <p:nvPr/>
        </p:nvPicPr>
        <p:blipFill rotWithShape="1">
          <a:blip r:embed="rId2"/>
          <a:srcRect r="26500"/>
          <a:stretch/>
        </p:blipFill>
        <p:spPr>
          <a:xfrm>
            <a:off x="1571223" y="1756460"/>
            <a:ext cx="5512158" cy="4354565"/>
          </a:xfrm>
          <a:prstGeom prst="rect">
            <a:avLst/>
          </a:prstGeom>
        </p:spPr>
      </p:pic>
      <p:pic>
        <p:nvPicPr>
          <p:cNvPr id="6" name="Image 5">
            <a:extLst>
              <a:ext uri="{FF2B5EF4-FFF2-40B4-BE49-F238E27FC236}">
                <a16:creationId xmlns:a16="http://schemas.microsoft.com/office/drawing/2014/main" id="{99ED3D80-3298-4907-BFEE-C3EED38FD170}"/>
              </a:ext>
            </a:extLst>
          </p:cNvPr>
          <p:cNvPicPr>
            <a:picLocks noChangeAspect="1"/>
          </p:cNvPicPr>
          <p:nvPr/>
        </p:nvPicPr>
        <p:blipFill rotWithShape="1">
          <a:blip r:embed="rId2"/>
          <a:srcRect l="74387" t="35176" r="8097" b="40276"/>
          <a:stretch/>
        </p:blipFill>
        <p:spPr>
          <a:xfrm>
            <a:off x="8633848" y="1820855"/>
            <a:ext cx="1545115" cy="1257300"/>
          </a:xfrm>
          <a:prstGeom prst="rect">
            <a:avLst/>
          </a:prstGeom>
        </p:spPr>
      </p:pic>
      <p:pic>
        <p:nvPicPr>
          <p:cNvPr id="8" name="Image 7">
            <a:extLst>
              <a:ext uri="{FF2B5EF4-FFF2-40B4-BE49-F238E27FC236}">
                <a16:creationId xmlns:a16="http://schemas.microsoft.com/office/drawing/2014/main" id="{0AB1828D-0B42-4BC3-9274-2FDD95FA3F25}"/>
              </a:ext>
            </a:extLst>
          </p:cNvPr>
          <p:cNvPicPr>
            <a:picLocks noChangeAspect="1"/>
          </p:cNvPicPr>
          <p:nvPr/>
        </p:nvPicPr>
        <p:blipFill rotWithShape="1">
          <a:blip r:embed="rId3"/>
          <a:srcRect l="78600" t="20614" r="8454" b="55692"/>
          <a:stretch/>
        </p:blipFill>
        <p:spPr>
          <a:xfrm>
            <a:off x="8026663" y="3207562"/>
            <a:ext cx="2759486" cy="2828474"/>
          </a:xfrm>
          <a:prstGeom prst="rect">
            <a:avLst/>
          </a:prstGeom>
        </p:spPr>
      </p:pic>
    </p:spTree>
    <p:extLst>
      <p:ext uri="{BB962C8B-B14F-4D97-AF65-F5344CB8AC3E}">
        <p14:creationId xmlns:p14="http://schemas.microsoft.com/office/powerpoint/2010/main" val="2556161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508D9E-55F3-49BC-9E21-91BABF84B6E5}"/>
              </a:ext>
            </a:extLst>
          </p:cNvPr>
          <p:cNvSpPr>
            <a:spLocks noGrp="1"/>
          </p:cNvSpPr>
          <p:nvPr>
            <p:ph type="title"/>
          </p:nvPr>
        </p:nvSpPr>
        <p:spPr/>
        <p:txBody>
          <a:bodyPr/>
          <a:lstStyle/>
          <a:p>
            <a:r>
              <a:rPr lang="fr-FR" dirty="0"/>
              <a:t>Data source </a:t>
            </a:r>
            <a:r>
              <a:rPr lang="fr-FR" dirty="0" err="1"/>
              <a:t>view</a:t>
            </a:r>
            <a:endParaRPr lang="fr-FR" dirty="0"/>
          </a:p>
        </p:txBody>
      </p:sp>
      <p:sp>
        <p:nvSpPr>
          <p:cNvPr id="4" name="Espace réservé du numéro de diapositive 3">
            <a:extLst>
              <a:ext uri="{FF2B5EF4-FFF2-40B4-BE49-F238E27FC236}">
                <a16:creationId xmlns:a16="http://schemas.microsoft.com/office/drawing/2014/main" id="{FCB3A26D-A558-413E-BCB8-71EBA0047633}"/>
              </a:ext>
            </a:extLst>
          </p:cNvPr>
          <p:cNvSpPr>
            <a:spLocks noGrp="1"/>
          </p:cNvSpPr>
          <p:nvPr>
            <p:ph type="sldNum" sz="quarter" idx="12"/>
          </p:nvPr>
        </p:nvSpPr>
        <p:spPr/>
        <p:txBody>
          <a:bodyPr/>
          <a:lstStyle/>
          <a:p>
            <a:fld id="{CA023DE9-D4F1-46C8-AA55-2918A9F7D5BD}" type="slidenum">
              <a:rPr lang="en-US" smtClean="0"/>
              <a:t>21</a:t>
            </a:fld>
            <a:endParaRPr lang="en-US"/>
          </a:p>
        </p:txBody>
      </p:sp>
      <p:pic>
        <p:nvPicPr>
          <p:cNvPr id="6" name="Image 5">
            <a:extLst>
              <a:ext uri="{FF2B5EF4-FFF2-40B4-BE49-F238E27FC236}">
                <a16:creationId xmlns:a16="http://schemas.microsoft.com/office/drawing/2014/main" id="{E6636EB6-AC5E-4DF2-AAA3-600D74A47E35}"/>
              </a:ext>
            </a:extLst>
          </p:cNvPr>
          <p:cNvPicPr>
            <a:picLocks noChangeAspect="1"/>
          </p:cNvPicPr>
          <p:nvPr/>
        </p:nvPicPr>
        <p:blipFill rotWithShape="1">
          <a:blip r:embed="rId2"/>
          <a:srcRect l="3670" t="241" r="1633" b="-1"/>
          <a:stretch/>
        </p:blipFill>
        <p:spPr>
          <a:xfrm>
            <a:off x="1681804" y="1197096"/>
            <a:ext cx="8828391" cy="5208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7964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p:txBody>
          <a:bodyPr/>
          <a:lstStyle/>
          <a:p>
            <a:r>
              <a:rPr lang="fr-FR" dirty="0"/>
              <a:t>Création de Cube </a:t>
            </a:r>
          </a:p>
        </p:txBody>
      </p:sp>
      <p:sp>
        <p:nvSpPr>
          <p:cNvPr id="4" name="Espace réservé du numéro de diapositive 3">
            <a:extLst>
              <a:ext uri="{FF2B5EF4-FFF2-40B4-BE49-F238E27FC236}">
                <a16:creationId xmlns:a16="http://schemas.microsoft.com/office/drawing/2014/main" id="{75DE5B3E-3853-4834-AA84-DAE9AC14F0B0}"/>
              </a:ext>
            </a:extLst>
          </p:cNvPr>
          <p:cNvSpPr>
            <a:spLocks noGrp="1"/>
          </p:cNvSpPr>
          <p:nvPr>
            <p:ph type="sldNum" sz="quarter" idx="12"/>
          </p:nvPr>
        </p:nvSpPr>
        <p:spPr/>
        <p:txBody>
          <a:bodyPr/>
          <a:lstStyle/>
          <a:p>
            <a:fld id="{CA023DE9-D4F1-46C8-AA55-2918A9F7D5BD}" type="slidenum">
              <a:rPr lang="en-US" smtClean="0"/>
              <a:t>22</a:t>
            </a:fld>
            <a:endParaRPr lang="en-US"/>
          </a:p>
        </p:txBody>
      </p:sp>
      <p:pic>
        <p:nvPicPr>
          <p:cNvPr id="5" name="Image 4">
            <a:extLst>
              <a:ext uri="{FF2B5EF4-FFF2-40B4-BE49-F238E27FC236}">
                <a16:creationId xmlns:a16="http://schemas.microsoft.com/office/drawing/2014/main" id="{7ED38682-BEB0-4430-B107-6C282B4BF9D1}"/>
              </a:ext>
            </a:extLst>
          </p:cNvPr>
          <p:cNvPicPr>
            <a:picLocks noChangeAspect="1"/>
          </p:cNvPicPr>
          <p:nvPr/>
        </p:nvPicPr>
        <p:blipFill rotWithShape="1">
          <a:blip r:embed="rId2"/>
          <a:srcRect l="1975" t="336" r="1564" b="1210"/>
          <a:stretch/>
        </p:blipFill>
        <p:spPr>
          <a:xfrm>
            <a:off x="883287" y="1877678"/>
            <a:ext cx="4975538" cy="4029128"/>
          </a:xfrm>
          <a:prstGeom prst="rect">
            <a:avLst/>
          </a:prstGeom>
        </p:spPr>
      </p:pic>
      <p:pic>
        <p:nvPicPr>
          <p:cNvPr id="7" name="Image 6">
            <a:extLst>
              <a:ext uri="{FF2B5EF4-FFF2-40B4-BE49-F238E27FC236}">
                <a16:creationId xmlns:a16="http://schemas.microsoft.com/office/drawing/2014/main" id="{F61524E3-B404-4829-95BB-A509ABF0D322}"/>
              </a:ext>
            </a:extLst>
          </p:cNvPr>
          <p:cNvPicPr>
            <a:picLocks noChangeAspect="1"/>
          </p:cNvPicPr>
          <p:nvPr/>
        </p:nvPicPr>
        <p:blipFill>
          <a:blip r:embed="rId3"/>
          <a:stretch>
            <a:fillRect/>
          </a:stretch>
        </p:blipFill>
        <p:spPr>
          <a:xfrm>
            <a:off x="6096000" y="1853248"/>
            <a:ext cx="5072445" cy="4053558"/>
          </a:xfrm>
          <a:prstGeom prst="rect">
            <a:avLst/>
          </a:prstGeom>
        </p:spPr>
      </p:pic>
    </p:spTree>
    <p:extLst>
      <p:ext uri="{BB962C8B-B14F-4D97-AF65-F5344CB8AC3E}">
        <p14:creationId xmlns:p14="http://schemas.microsoft.com/office/powerpoint/2010/main" val="18051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p:txBody>
          <a:bodyPr/>
          <a:lstStyle/>
          <a:p>
            <a:r>
              <a:rPr lang="fr-FR" dirty="0"/>
              <a:t>Création de Cube </a:t>
            </a:r>
          </a:p>
        </p:txBody>
      </p:sp>
      <p:sp>
        <p:nvSpPr>
          <p:cNvPr id="3" name="Espace réservé du numéro de diapositive 2">
            <a:extLst>
              <a:ext uri="{FF2B5EF4-FFF2-40B4-BE49-F238E27FC236}">
                <a16:creationId xmlns:a16="http://schemas.microsoft.com/office/drawing/2014/main" id="{65493BDE-09C3-4F52-9A99-EBA8C71874E3}"/>
              </a:ext>
            </a:extLst>
          </p:cNvPr>
          <p:cNvSpPr>
            <a:spLocks noGrp="1"/>
          </p:cNvSpPr>
          <p:nvPr>
            <p:ph type="sldNum" sz="quarter" idx="12"/>
          </p:nvPr>
        </p:nvSpPr>
        <p:spPr/>
        <p:txBody>
          <a:bodyPr/>
          <a:lstStyle/>
          <a:p>
            <a:fld id="{CA023DE9-D4F1-46C8-AA55-2918A9F7D5BD}" type="slidenum">
              <a:rPr lang="en-US" smtClean="0"/>
              <a:t>23</a:t>
            </a:fld>
            <a:endParaRPr lang="en-US"/>
          </a:p>
        </p:txBody>
      </p:sp>
      <p:pic>
        <p:nvPicPr>
          <p:cNvPr id="6" name="Image 5">
            <a:extLst>
              <a:ext uri="{FF2B5EF4-FFF2-40B4-BE49-F238E27FC236}">
                <a16:creationId xmlns:a16="http://schemas.microsoft.com/office/drawing/2014/main" id="{0423C3B9-E9F9-4FE4-9EFD-DC8B23828C69}"/>
              </a:ext>
            </a:extLst>
          </p:cNvPr>
          <p:cNvPicPr>
            <a:picLocks noChangeAspect="1"/>
          </p:cNvPicPr>
          <p:nvPr/>
        </p:nvPicPr>
        <p:blipFill>
          <a:blip r:embed="rId2"/>
          <a:stretch>
            <a:fillRect/>
          </a:stretch>
        </p:blipFill>
        <p:spPr>
          <a:xfrm>
            <a:off x="646112" y="1836849"/>
            <a:ext cx="5341215" cy="4242008"/>
          </a:xfrm>
          <a:prstGeom prst="rect">
            <a:avLst/>
          </a:prstGeom>
        </p:spPr>
      </p:pic>
      <p:pic>
        <p:nvPicPr>
          <p:cNvPr id="7" name="Image 6">
            <a:extLst>
              <a:ext uri="{FF2B5EF4-FFF2-40B4-BE49-F238E27FC236}">
                <a16:creationId xmlns:a16="http://schemas.microsoft.com/office/drawing/2014/main" id="{4F8F79B9-A794-4A8A-8E01-36478450864E}"/>
              </a:ext>
            </a:extLst>
          </p:cNvPr>
          <p:cNvPicPr>
            <a:picLocks noChangeAspect="1"/>
          </p:cNvPicPr>
          <p:nvPr/>
        </p:nvPicPr>
        <p:blipFill>
          <a:blip r:embed="rId3"/>
          <a:stretch>
            <a:fillRect/>
          </a:stretch>
        </p:blipFill>
        <p:spPr>
          <a:xfrm>
            <a:off x="6204674" y="1836849"/>
            <a:ext cx="5341215" cy="4244983"/>
          </a:xfrm>
          <a:prstGeom prst="rect">
            <a:avLst/>
          </a:prstGeom>
        </p:spPr>
      </p:pic>
    </p:spTree>
    <p:extLst>
      <p:ext uri="{BB962C8B-B14F-4D97-AF65-F5344CB8AC3E}">
        <p14:creationId xmlns:p14="http://schemas.microsoft.com/office/powerpoint/2010/main" val="79672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p:txBody>
          <a:bodyPr/>
          <a:lstStyle/>
          <a:p>
            <a:r>
              <a:rPr lang="fr-FR" dirty="0"/>
              <a:t>Cube </a:t>
            </a:r>
          </a:p>
        </p:txBody>
      </p:sp>
      <p:sp>
        <p:nvSpPr>
          <p:cNvPr id="4" name="Espace réservé du numéro de diapositive 3">
            <a:extLst>
              <a:ext uri="{FF2B5EF4-FFF2-40B4-BE49-F238E27FC236}">
                <a16:creationId xmlns:a16="http://schemas.microsoft.com/office/drawing/2014/main" id="{6EFC32E8-BD12-45C3-B6CE-16F3564B83A7}"/>
              </a:ext>
            </a:extLst>
          </p:cNvPr>
          <p:cNvSpPr>
            <a:spLocks noGrp="1"/>
          </p:cNvSpPr>
          <p:nvPr>
            <p:ph type="sldNum" sz="quarter" idx="12"/>
          </p:nvPr>
        </p:nvSpPr>
        <p:spPr/>
        <p:txBody>
          <a:bodyPr/>
          <a:lstStyle/>
          <a:p>
            <a:fld id="{CA023DE9-D4F1-46C8-AA55-2918A9F7D5BD}" type="slidenum">
              <a:rPr lang="en-US" smtClean="0"/>
              <a:t>24</a:t>
            </a:fld>
            <a:endParaRPr lang="en-US"/>
          </a:p>
        </p:txBody>
      </p:sp>
      <p:pic>
        <p:nvPicPr>
          <p:cNvPr id="3" name="Image 2">
            <a:extLst>
              <a:ext uri="{FF2B5EF4-FFF2-40B4-BE49-F238E27FC236}">
                <a16:creationId xmlns:a16="http://schemas.microsoft.com/office/drawing/2014/main" id="{70FDE922-9A7A-4351-A6F3-898E144864F4}"/>
              </a:ext>
            </a:extLst>
          </p:cNvPr>
          <p:cNvPicPr>
            <a:picLocks noChangeAspect="1"/>
          </p:cNvPicPr>
          <p:nvPr/>
        </p:nvPicPr>
        <p:blipFill rotWithShape="1">
          <a:blip r:embed="rId2"/>
          <a:srcRect l="342" t="3334" r="3048" b="-512"/>
          <a:stretch/>
        </p:blipFill>
        <p:spPr>
          <a:xfrm>
            <a:off x="1287887" y="1259687"/>
            <a:ext cx="9281399" cy="5145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53159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p:txBody>
          <a:bodyPr/>
          <a:lstStyle/>
          <a:p>
            <a:r>
              <a:rPr lang="fr-FR" dirty="0"/>
              <a:t>Déployé la solution</a:t>
            </a:r>
          </a:p>
        </p:txBody>
      </p:sp>
      <p:sp>
        <p:nvSpPr>
          <p:cNvPr id="3" name="Espace réservé du numéro de diapositive 2">
            <a:extLst>
              <a:ext uri="{FF2B5EF4-FFF2-40B4-BE49-F238E27FC236}">
                <a16:creationId xmlns:a16="http://schemas.microsoft.com/office/drawing/2014/main" id="{ACF68D5E-CB43-4676-9252-C29896B97850}"/>
              </a:ext>
            </a:extLst>
          </p:cNvPr>
          <p:cNvSpPr>
            <a:spLocks noGrp="1"/>
          </p:cNvSpPr>
          <p:nvPr>
            <p:ph type="sldNum" sz="quarter" idx="12"/>
          </p:nvPr>
        </p:nvSpPr>
        <p:spPr/>
        <p:txBody>
          <a:bodyPr/>
          <a:lstStyle/>
          <a:p>
            <a:fld id="{CA023DE9-D4F1-46C8-AA55-2918A9F7D5BD}" type="slidenum">
              <a:rPr lang="en-US" smtClean="0"/>
              <a:t>25</a:t>
            </a:fld>
            <a:endParaRPr lang="en-US"/>
          </a:p>
        </p:txBody>
      </p:sp>
      <p:pic>
        <p:nvPicPr>
          <p:cNvPr id="4" name="Picture 3">
            <a:extLst>
              <a:ext uri="{FF2B5EF4-FFF2-40B4-BE49-F238E27FC236}">
                <a16:creationId xmlns:a16="http://schemas.microsoft.com/office/drawing/2014/main" id="{E5455814-5C2C-44F6-93BB-D807669D2CDD}"/>
              </a:ext>
            </a:extLst>
          </p:cNvPr>
          <p:cNvPicPr>
            <a:picLocks noChangeAspect="1"/>
          </p:cNvPicPr>
          <p:nvPr/>
        </p:nvPicPr>
        <p:blipFill>
          <a:blip r:embed="rId2"/>
          <a:stretch>
            <a:fillRect/>
          </a:stretch>
        </p:blipFill>
        <p:spPr>
          <a:xfrm>
            <a:off x="2353866" y="1610262"/>
            <a:ext cx="6600825" cy="4629150"/>
          </a:xfrm>
          <a:prstGeom prst="rect">
            <a:avLst/>
          </a:prstGeom>
        </p:spPr>
      </p:pic>
    </p:spTree>
    <p:extLst>
      <p:ext uri="{BB962C8B-B14F-4D97-AF65-F5344CB8AC3E}">
        <p14:creationId xmlns:p14="http://schemas.microsoft.com/office/powerpoint/2010/main" val="261541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1280FD4-429F-496F-A038-4B4211251A4D}"/>
              </a:ext>
            </a:extLst>
          </p:cNvPr>
          <p:cNvPicPr>
            <a:picLocks noChangeAspect="1"/>
          </p:cNvPicPr>
          <p:nvPr/>
        </p:nvPicPr>
        <p:blipFill>
          <a:blip r:embed="rId2"/>
          <a:stretch>
            <a:fillRect/>
          </a:stretch>
        </p:blipFill>
        <p:spPr>
          <a:xfrm>
            <a:off x="1521103" y="1359343"/>
            <a:ext cx="9254847" cy="4951225"/>
          </a:xfrm>
          <a:prstGeom prst="rect">
            <a:avLst/>
          </a:prstGeom>
        </p:spPr>
      </p:pic>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p:txBody>
          <a:bodyPr/>
          <a:lstStyle/>
          <a:p>
            <a:r>
              <a:rPr lang="fr-FR" dirty="0"/>
              <a:t>Ouvrir « browser »  et test de cube</a:t>
            </a:r>
          </a:p>
        </p:txBody>
      </p:sp>
      <p:sp>
        <p:nvSpPr>
          <p:cNvPr id="4" name="Espace réservé du numéro de diapositive 3">
            <a:extLst>
              <a:ext uri="{FF2B5EF4-FFF2-40B4-BE49-F238E27FC236}">
                <a16:creationId xmlns:a16="http://schemas.microsoft.com/office/drawing/2014/main" id="{7E488751-A297-4916-B95A-B02D4A8DFA80}"/>
              </a:ext>
            </a:extLst>
          </p:cNvPr>
          <p:cNvSpPr>
            <a:spLocks noGrp="1"/>
          </p:cNvSpPr>
          <p:nvPr>
            <p:ph type="sldNum" sz="quarter" idx="12"/>
          </p:nvPr>
        </p:nvSpPr>
        <p:spPr/>
        <p:txBody>
          <a:bodyPr/>
          <a:lstStyle/>
          <a:p>
            <a:fld id="{CA023DE9-D4F1-46C8-AA55-2918A9F7D5BD}" type="slidenum">
              <a:rPr lang="en-US" smtClean="0"/>
              <a:t>26</a:t>
            </a:fld>
            <a:endParaRPr lang="en-US"/>
          </a:p>
        </p:txBody>
      </p:sp>
      <p:sp>
        <p:nvSpPr>
          <p:cNvPr id="5" name="Arrow: Right 4">
            <a:extLst>
              <a:ext uri="{FF2B5EF4-FFF2-40B4-BE49-F238E27FC236}">
                <a16:creationId xmlns:a16="http://schemas.microsoft.com/office/drawing/2014/main" id="{B2FCDDE4-C210-4AE6-8C5A-CEC50A8F2A04}"/>
              </a:ext>
            </a:extLst>
          </p:cNvPr>
          <p:cNvSpPr/>
          <p:nvPr/>
        </p:nvSpPr>
        <p:spPr>
          <a:xfrm rot="2778631">
            <a:off x="6605871" y="1171888"/>
            <a:ext cx="290728" cy="60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73AB99C-04F5-4F2E-A539-2749227BAF86}"/>
              </a:ext>
            </a:extLst>
          </p:cNvPr>
          <p:cNvSpPr/>
          <p:nvPr/>
        </p:nvSpPr>
        <p:spPr>
          <a:xfrm>
            <a:off x="6930821" y="1327763"/>
            <a:ext cx="756141" cy="283283"/>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Tree>
    <p:extLst>
      <p:ext uri="{BB962C8B-B14F-4D97-AF65-F5344CB8AC3E}">
        <p14:creationId xmlns:p14="http://schemas.microsoft.com/office/powerpoint/2010/main" val="302601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7904C1B-AF02-4F76-8FE8-B6B73188CBF0}"/>
              </a:ext>
            </a:extLst>
          </p:cNvPr>
          <p:cNvPicPr>
            <a:picLocks noChangeAspect="1"/>
          </p:cNvPicPr>
          <p:nvPr/>
        </p:nvPicPr>
        <p:blipFill>
          <a:blip r:embed="rId2"/>
          <a:stretch>
            <a:fillRect/>
          </a:stretch>
        </p:blipFill>
        <p:spPr>
          <a:xfrm>
            <a:off x="892659" y="1266603"/>
            <a:ext cx="9191626" cy="5202478"/>
          </a:xfrm>
          <a:prstGeom prst="rect">
            <a:avLst/>
          </a:prstGeom>
        </p:spPr>
      </p:pic>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a:xfrm>
            <a:off x="892659" y="566338"/>
            <a:ext cx="9790358" cy="1400530"/>
          </a:xfrm>
        </p:spPr>
        <p:txBody>
          <a:bodyPr/>
          <a:lstStyle/>
          <a:p>
            <a:r>
              <a:rPr lang="fr-FR" sz="3600" dirty="0">
                <a:solidFill>
                  <a:srgbClr val="F5A408"/>
                </a:solidFill>
              </a:rPr>
              <a:t>Les revenu selon hiérarchie location </a:t>
            </a:r>
          </a:p>
        </p:txBody>
      </p:sp>
      <p:sp>
        <p:nvSpPr>
          <p:cNvPr id="3" name="Espace réservé du numéro de diapositive 2">
            <a:extLst>
              <a:ext uri="{FF2B5EF4-FFF2-40B4-BE49-F238E27FC236}">
                <a16:creationId xmlns:a16="http://schemas.microsoft.com/office/drawing/2014/main" id="{D02E41BA-109F-4E25-9AEC-DCBEC13366F2}"/>
              </a:ext>
            </a:extLst>
          </p:cNvPr>
          <p:cNvSpPr>
            <a:spLocks noGrp="1"/>
          </p:cNvSpPr>
          <p:nvPr>
            <p:ph type="sldNum" sz="quarter" idx="12"/>
          </p:nvPr>
        </p:nvSpPr>
        <p:spPr/>
        <p:txBody>
          <a:bodyPr/>
          <a:lstStyle/>
          <a:p>
            <a:fld id="{CA023DE9-D4F1-46C8-AA55-2918A9F7D5BD}" type="slidenum">
              <a:rPr lang="en-US" smtClean="0"/>
              <a:t>27</a:t>
            </a:fld>
            <a:endParaRPr lang="en-US"/>
          </a:p>
        </p:txBody>
      </p:sp>
      <p:sp>
        <p:nvSpPr>
          <p:cNvPr id="6" name="Rectangle 5">
            <a:extLst>
              <a:ext uri="{FF2B5EF4-FFF2-40B4-BE49-F238E27FC236}">
                <a16:creationId xmlns:a16="http://schemas.microsoft.com/office/drawing/2014/main" id="{C73AB99C-04F5-4F2E-A539-2749227BAF86}"/>
              </a:ext>
            </a:extLst>
          </p:cNvPr>
          <p:cNvSpPr/>
          <p:nvPr/>
        </p:nvSpPr>
        <p:spPr>
          <a:xfrm>
            <a:off x="1694471" y="4027829"/>
            <a:ext cx="756141" cy="170592"/>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5" name="Arrow: Right 4">
            <a:extLst>
              <a:ext uri="{FF2B5EF4-FFF2-40B4-BE49-F238E27FC236}">
                <a16:creationId xmlns:a16="http://schemas.microsoft.com/office/drawing/2014/main" id="{B2FCDDE4-C210-4AE6-8C5A-CEC50A8F2A04}"/>
              </a:ext>
            </a:extLst>
          </p:cNvPr>
          <p:cNvSpPr/>
          <p:nvPr/>
        </p:nvSpPr>
        <p:spPr>
          <a:xfrm rot="10800000" flipV="1">
            <a:off x="2476371" y="4031298"/>
            <a:ext cx="951071" cy="137172"/>
          </a:xfrm>
          <a:prstGeom prst="rightArrow">
            <a:avLst/>
          </a:prstGeom>
          <a:solidFill>
            <a:srgbClr val="F5A4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Arrow: Right 8">
            <a:extLst>
              <a:ext uri="{FF2B5EF4-FFF2-40B4-BE49-F238E27FC236}">
                <a16:creationId xmlns:a16="http://schemas.microsoft.com/office/drawing/2014/main" id="{36688F5C-D267-4009-9EA6-76C0784D1A64}"/>
              </a:ext>
            </a:extLst>
          </p:cNvPr>
          <p:cNvSpPr/>
          <p:nvPr/>
        </p:nvSpPr>
        <p:spPr>
          <a:xfrm rot="10800000" flipV="1">
            <a:off x="2670794" y="5712436"/>
            <a:ext cx="951071" cy="137172"/>
          </a:xfrm>
          <a:prstGeom prst="rightArrow">
            <a:avLst/>
          </a:prstGeom>
          <a:solidFill>
            <a:srgbClr val="F5A4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8EEEAC8-5BA3-42AD-A38B-05FE8D281D54}"/>
              </a:ext>
            </a:extLst>
          </p:cNvPr>
          <p:cNvSpPr/>
          <p:nvPr/>
        </p:nvSpPr>
        <p:spPr>
          <a:xfrm>
            <a:off x="1194050" y="5420804"/>
            <a:ext cx="1382096" cy="720437"/>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Tree>
    <p:extLst>
      <p:ext uri="{BB962C8B-B14F-4D97-AF65-F5344CB8AC3E}">
        <p14:creationId xmlns:p14="http://schemas.microsoft.com/office/powerpoint/2010/main" val="786896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57DC9A-630A-4B22-8F29-FBDF3814B6CF}"/>
              </a:ext>
            </a:extLst>
          </p:cNvPr>
          <p:cNvSpPr>
            <a:spLocks noGrp="1"/>
          </p:cNvSpPr>
          <p:nvPr>
            <p:ph type="title"/>
          </p:nvPr>
        </p:nvSpPr>
        <p:spPr/>
        <p:txBody>
          <a:bodyPr/>
          <a:lstStyle/>
          <a:p>
            <a:r>
              <a:rPr lang="fr-FR" dirty="0"/>
              <a:t>Edit </a:t>
            </a:r>
            <a:r>
              <a:rPr lang="fr-FR" dirty="0" err="1"/>
              <a:t>Measures</a:t>
            </a:r>
            <a:endParaRPr lang="fr-FR" dirty="0"/>
          </a:p>
        </p:txBody>
      </p:sp>
      <p:sp>
        <p:nvSpPr>
          <p:cNvPr id="4" name="Espace réservé du numéro de diapositive 3">
            <a:extLst>
              <a:ext uri="{FF2B5EF4-FFF2-40B4-BE49-F238E27FC236}">
                <a16:creationId xmlns:a16="http://schemas.microsoft.com/office/drawing/2014/main" id="{9667D1B6-84D4-480D-972B-BF61E1A8527E}"/>
              </a:ext>
            </a:extLst>
          </p:cNvPr>
          <p:cNvSpPr>
            <a:spLocks noGrp="1"/>
          </p:cNvSpPr>
          <p:nvPr>
            <p:ph type="sldNum" sz="quarter" idx="12"/>
          </p:nvPr>
        </p:nvSpPr>
        <p:spPr/>
        <p:txBody>
          <a:bodyPr/>
          <a:lstStyle/>
          <a:p>
            <a:fld id="{CA023DE9-D4F1-46C8-AA55-2918A9F7D5BD}" type="slidenum">
              <a:rPr lang="en-US" smtClean="0"/>
              <a:t>28</a:t>
            </a:fld>
            <a:endParaRPr lang="en-US"/>
          </a:p>
        </p:txBody>
      </p:sp>
      <p:pic>
        <p:nvPicPr>
          <p:cNvPr id="6" name="Image 5">
            <a:extLst>
              <a:ext uri="{FF2B5EF4-FFF2-40B4-BE49-F238E27FC236}">
                <a16:creationId xmlns:a16="http://schemas.microsoft.com/office/drawing/2014/main" id="{D1CDFDCA-45E9-4CBA-A29D-89DB023AF850}"/>
              </a:ext>
            </a:extLst>
          </p:cNvPr>
          <p:cNvPicPr>
            <a:picLocks noChangeAspect="1"/>
          </p:cNvPicPr>
          <p:nvPr/>
        </p:nvPicPr>
        <p:blipFill>
          <a:blip r:embed="rId2"/>
          <a:stretch>
            <a:fillRect/>
          </a:stretch>
        </p:blipFill>
        <p:spPr>
          <a:xfrm>
            <a:off x="1135713" y="1626798"/>
            <a:ext cx="5516116" cy="4468752"/>
          </a:xfrm>
          <a:prstGeom prst="rect">
            <a:avLst/>
          </a:prstGeom>
        </p:spPr>
      </p:pic>
      <p:sp>
        <p:nvSpPr>
          <p:cNvPr id="8" name="Rectangle 7">
            <a:extLst>
              <a:ext uri="{FF2B5EF4-FFF2-40B4-BE49-F238E27FC236}">
                <a16:creationId xmlns:a16="http://schemas.microsoft.com/office/drawing/2014/main" id="{717BD4F4-4A6B-45B5-BC55-26E37934D207}"/>
              </a:ext>
            </a:extLst>
          </p:cNvPr>
          <p:cNvSpPr/>
          <p:nvPr/>
        </p:nvSpPr>
        <p:spPr>
          <a:xfrm>
            <a:off x="6783714" y="2820095"/>
            <a:ext cx="4611117" cy="2246769"/>
          </a:xfrm>
          <a:prstGeom prst="rect">
            <a:avLst/>
          </a:prstGeom>
        </p:spPr>
        <p:txBody>
          <a:bodyPr wrap="square">
            <a:spAutoFit/>
          </a:bodyPr>
          <a:lstStyle/>
          <a:p>
            <a:r>
              <a:rPr lang="fr-FR" sz="2800" dirty="0"/>
              <a:t>Dans cette étape, nous modifierons les noms des tables fait  pour les rendre plus compréhensibles.</a:t>
            </a:r>
          </a:p>
        </p:txBody>
      </p:sp>
    </p:spTree>
    <p:extLst>
      <p:ext uri="{BB962C8B-B14F-4D97-AF65-F5344CB8AC3E}">
        <p14:creationId xmlns:p14="http://schemas.microsoft.com/office/powerpoint/2010/main" val="1601812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57DC9A-630A-4B22-8F29-FBDF3814B6CF}"/>
              </a:ext>
            </a:extLst>
          </p:cNvPr>
          <p:cNvSpPr>
            <a:spLocks noGrp="1"/>
          </p:cNvSpPr>
          <p:nvPr>
            <p:ph type="title"/>
          </p:nvPr>
        </p:nvSpPr>
        <p:spPr/>
        <p:txBody>
          <a:bodyPr/>
          <a:lstStyle/>
          <a:p>
            <a:r>
              <a:rPr lang="fr-FR" dirty="0"/>
              <a:t>Edit Dimensions</a:t>
            </a:r>
          </a:p>
        </p:txBody>
      </p:sp>
      <p:sp>
        <p:nvSpPr>
          <p:cNvPr id="4" name="Espace réservé du numéro de diapositive 3">
            <a:extLst>
              <a:ext uri="{FF2B5EF4-FFF2-40B4-BE49-F238E27FC236}">
                <a16:creationId xmlns:a16="http://schemas.microsoft.com/office/drawing/2014/main" id="{9667D1B6-84D4-480D-972B-BF61E1A8527E}"/>
              </a:ext>
            </a:extLst>
          </p:cNvPr>
          <p:cNvSpPr>
            <a:spLocks noGrp="1"/>
          </p:cNvSpPr>
          <p:nvPr>
            <p:ph type="sldNum" sz="quarter" idx="12"/>
          </p:nvPr>
        </p:nvSpPr>
        <p:spPr/>
        <p:txBody>
          <a:bodyPr/>
          <a:lstStyle/>
          <a:p>
            <a:fld id="{CA023DE9-D4F1-46C8-AA55-2918A9F7D5BD}" type="slidenum">
              <a:rPr lang="en-US" smtClean="0"/>
              <a:t>29</a:t>
            </a:fld>
            <a:endParaRPr lang="en-US"/>
          </a:p>
        </p:txBody>
      </p:sp>
      <p:pic>
        <p:nvPicPr>
          <p:cNvPr id="13" name="Image 12">
            <a:extLst>
              <a:ext uri="{FF2B5EF4-FFF2-40B4-BE49-F238E27FC236}">
                <a16:creationId xmlns:a16="http://schemas.microsoft.com/office/drawing/2014/main" id="{609F976B-7B1F-49D0-9611-61F9FC65473C}"/>
              </a:ext>
            </a:extLst>
          </p:cNvPr>
          <p:cNvPicPr>
            <a:picLocks noChangeAspect="1"/>
          </p:cNvPicPr>
          <p:nvPr/>
        </p:nvPicPr>
        <p:blipFill rotWithShape="1">
          <a:blip r:embed="rId2"/>
          <a:srcRect l="72746" t="25507" r="9018" b="24485"/>
          <a:stretch/>
        </p:blipFill>
        <p:spPr>
          <a:xfrm>
            <a:off x="687787" y="4051300"/>
            <a:ext cx="1825550" cy="1638299"/>
          </a:xfrm>
          <a:prstGeom prst="rect">
            <a:avLst/>
          </a:prstGeom>
        </p:spPr>
      </p:pic>
      <p:pic>
        <p:nvPicPr>
          <p:cNvPr id="14" name="Image 13">
            <a:extLst>
              <a:ext uri="{FF2B5EF4-FFF2-40B4-BE49-F238E27FC236}">
                <a16:creationId xmlns:a16="http://schemas.microsoft.com/office/drawing/2014/main" id="{DE8F92F0-B575-4F3C-8F6B-8786325053EF}"/>
              </a:ext>
            </a:extLst>
          </p:cNvPr>
          <p:cNvPicPr>
            <a:picLocks noChangeAspect="1"/>
          </p:cNvPicPr>
          <p:nvPr/>
        </p:nvPicPr>
        <p:blipFill rotWithShape="1">
          <a:blip r:embed="rId2"/>
          <a:srcRect r="69888" b="24968"/>
          <a:stretch/>
        </p:blipFill>
        <p:spPr>
          <a:xfrm>
            <a:off x="685379" y="1564220"/>
            <a:ext cx="1827416" cy="2082465"/>
          </a:xfrm>
          <a:prstGeom prst="rect">
            <a:avLst/>
          </a:prstGeom>
        </p:spPr>
      </p:pic>
      <p:pic>
        <p:nvPicPr>
          <p:cNvPr id="15" name="Image 14">
            <a:extLst>
              <a:ext uri="{FF2B5EF4-FFF2-40B4-BE49-F238E27FC236}">
                <a16:creationId xmlns:a16="http://schemas.microsoft.com/office/drawing/2014/main" id="{12C03E74-EB3C-4115-A1FB-62F990CAAC90}"/>
              </a:ext>
            </a:extLst>
          </p:cNvPr>
          <p:cNvPicPr>
            <a:picLocks noChangeAspect="1"/>
          </p:cNvPicPr>
          <p:nvPr/>
        </p:nvPicPr>
        <p:blipFill rotWithShape="1">
          <a:blip r:embed="rId3"/>
          <a:srcRect r="69814" b="17659"/>
          <a:stretch/>
        </p:blipFill>
        <p:spPr>
          <a:xfrm>
            <a:off x="2872090" y="1582546"/>
            <a:ext cx="1825550" cy="2045815"/>
          </a:xfrm>
          <a:prstGeom prst="rect">
            <a:avLst/>
          </a:prstGeom>
        </p:spPr>
      </p:pic>
      <p:pic>
        <p:nvPicPr>
          <p:cNvPr id="16" name="Image 15">
            <a:extLst>
              <a:ext uri="{FF2B5EF4-FFF2-40B4-BE49-F238E27FC236}">
                <a16:creationId xmlns:a16="http://schemas.microsoft.com/office/drawing/2014/main" id="{5F666EE1-0588-4187-B3B9-2BE3191633C8}"/>
              </a:ext>
            </a:extLst>
          </p:cNvPr>
          <p:cNvPicPr>
            <a:picLocks noChangeAspect="1"/>
          </p:cNvPicPr>
          <p:nvPr/>
        </p:nvPicPr>
        <p:blipFill rotWithShape="1">
          <a:blip r:embed="rId3"/>
          <a:srcRect l="68948" t="22671" r="6145" b="16779"/>
          <a:stretch/>
        </p:blipFill>
        <p:spPr>
          <a:xfrm>
            <a:off x="2872090" y="4051300"/>
            <a:ext cx="1825550" cy="1638300"/>
          </a:xfrm>
          <a:prstGeom prst="rect">
            <a:avLst/>
          </a:prstGeom>
        </p:spPr>
      </p:pic>
      <p:pic>
        <p:nvPicPr>
          <p:cNvPr id="17" name="Image 16">
            <a:extLst>
              <a:ext uri="{FF2B5EF4-FFF2-40B4-BE49-F238E27FC236}">
                <a16:creationId xmlns:a16="http://schemas.microsoft.com/office/drawing/2014/main" id="{1DBFFE63-C6C2-4FA2-9D36-558FF27C796F}"/>
              </a:ext>
            </a:extLst>
          </p:cNvPr>
          <p:cNvPicPr>
            <a:picLocks noChangeAspect="1"/>
          </p:cNvPicPr>
          <p:nvPr/>
        </p:nvPicPr>
        <p:blipFill rotWithShape="1">
          <a:blip r:embed="rId4"/>
          <a:srcRect l="913" t="3351" r="70133" b="-1222"/>
          <a:stretch/>
        </p:blipFill>
        <p:spPr>
          <a:xfrm>
            <a:off x="5026884" y="1600871"/>
            <a:ext cx="1825550" cy="2045814"/>
          </a:xfrm>
          <a:prstGeom prst="rect">
            <a:avLst/>
          </a:prstGeom>
        </p:spPr>
      </p:pic>
      <p:pic>
        <p:nvPicPr>
          <p:cNvPr id="18" name="Image 17">
            <a:extLst>
              <a:ext uri="{FF2B5EF4-FFF2-40B4-BE49-F238E27FC236}">
                <a16:creationId xmlns:a16="http://schemas.microsoft.com/office/drawing/2014/main" id="{661C3B64-D389-4F2D-8147-84653F34F1F8}"/>
              </a:ext>
            </a:extLst>
          </p:cNvPr>
          <p:cNvPicPr>
            <a:picLocks noChangeAspect="1"/>
          </p:cNvPicPr>
          <p:nvPr/>
        </p:nvPicPr>
        <p:blipFill rotWithShape="1">
          <a:blip r:embed="rId4"/>
          <a:srcRect l="69667" t="31023" r="6355" b="10659"/>
          <a:stretch/>
        </p:blipFill>
        <p:spPr>
          <a:xfrm>
            <a:off x="5027749" y="4051300"/>
            <a:ext cx="1824685" cy="1638300"/>
          </a:xfrm>
          <a:prstGeom prst="rect">
            <a:avLst/>
          </a:prstGeom>
        </p:spPr>
      </p:pic>
      <p:pic>
        <p:nvPicPr>
          <p:cNvPr id="19" name="Image 18">
            <a:extLst>
              <a:ext uri="{FF2B5EF4-FFF2-40B4-BE49-F238E27FC236}">
                <a16:creationId xmlns:a16="http://schemas.microsoft.com/office/drawing/2014/main" id="{4B306A55-EAAB-4B63-9087-4F9CD3EC9A1D}"/>
              </a:ext>
            </a:extLst>
          </p:cNvPr>
          <p:cNvPicPr>
            <a:picLocks noChangeAspect="1"/>
          </p:cNvPicPr>
          <p:nvPr/>
        </p:nvPicPr>
        <p:blipFill rotWithShape="1">
          <a:blip r:embed="rId5"/>
          <a:srcRect l="784" t="893" r="66442" b="17437"/>
          <a:stretch/>
        </p:blipFill>
        <p:spPr>
          <a:xfrm>
            <a:off x="7181678" y="1582546"/>
            <a:ext cx="1825550" cy="2045814"/>
          </a:xfrm>
          <a:prstGeom prst="rect">
            <a:avLst/>
          </a:prstGeom>
        </p:spPr>
      </p:pic>
      <p:pic>
        <p:nvPicPr>
          <p:cNvPr id="20" name="Image 19">
            <a:extLst>
              <a:ext uri="{FF2B5EF4-FFF2-40B4-BE49-F238E27FC236}">
                <a16:creationId xmlns:a16="http://schemas.microsoft.com/office/drawing/2014/main" id="{6FB4B983-8150-4660-AABD-B35F52C477AA}"/>
              </a:ext>
            </a:extLst>
          </p:cNvPr>
          <p:cNvPicPr>
            <a:picLocks noChangeAspect="1"/>
          </p:cNvPicPr>
          <p:nvPr/>
        </p:nvPicPr>
        <p:blipFill rotWithShape="1">
          <a:blip r:embed="rId5"/>
          <a:srcRect l="67829" t="26472" r="4640" b="4704"/>
          <a:stretch/>
        </p:blipFill>
        <p:spPr>
          <a:xfrm>
            <a:off x="7182543" y="4024536"/>
            <a:ext cx="1824685" cy="1665063"/>
          </a:xfrm>
          <a:prstGeom prst="rect">
            <a:avLst/>
          </a:prstGeom>
        </p:spPr>
      </p:pic>
      <p:pic>
        <p:nvPicPr>
          <p:cNvPr id="21" name="Image 20">
            <a:extLst>
              <a:ext uri="{FF2B5EF4-FFF2-40B4-BE49-F238E27FC236}">
                <a16:creationId xmlns:a16="http://schemas.microsoft.com/office/drawing/2014/main" id="{67FC7E3B-C031-410D-A41E-BC4045C95B52}"/>
              </a:ext>
            </a:extLst>
          </p:cNvPr>
          <p:cNvPicPr>
            <a:picLocks noChangeAspect="1"/>
          </p:cNvPicPr>
          <p:nvPr/>
        </p:nvPicPr>
        <p:blipFill rotWithShape="1">
          <a:blip r:embed="rId6"/>
          <a:srcRect r="72013" b="43758"/>
          <a:stretch/>
        </p:blipFill>
        <p:spPr>
          <a:xfrm>
            <a:off x="9366523" y="1582547"/>
            <a:ext cx="2140098" cy="2045813"/>
          </a:xfrm>
          <a:prstGeom prst="rect">
            <a:avLst/>
          </a:prstGeom>
        </p:spPr>
      </p:pic>
      <p:pic>
        <p:nvPicPr>
          <p:cNvPr id="22" name="Image 21">
            <a:extLst>
              <a:ext uri="{FF2B5EF4-FFF2-40B4-BE49-F238E27FC236}">
                <a16:creationId xmlns:a16="http://schemas.microsoft.com/office/drawing/2014/main" id="{B59393D7-9E62-44A7-ACB5-1316F3467125}"/>
              </a:ext>
            </a:extLst>
          </p:cNvPr>
          <p:cNvPicPr>
            <a:picLocks noChangeAspect="1"/>
          </p:cNvPicPr>
          <p:nvPr/>
        </p:nvPicPr>
        <p:blipFill rotWithShape="1">
          <a:blip r:embed="rId6"/>
          <a:srcRect l="50216" t="24141" r="6658" b="6868"/>
          <a:stretch/>
        </p:blipFill>
        <p:spPr>
          <a:xfrm>
            <a:off x="9364115" y="4076104"/>
            <a:ext cx="2140098" cy="1613496"/>
          </a:xfrm>
          <a:prstGeom prst="rect">
            <a:avLst/>
          </a:prstGeom>
        </p:spPr>
      </p:pic>
    </p:spTree>
    <p:extLst>
      <p:ext uri="{BB962C8B-B14F-4D97-AF65-F5344CB8AC3E}">
        <p14:creationId xmlns:p14="http://schemas.microsoft.com/office/powerpoint/2010/main" val="3356927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799-9593-4B5D-8954-AA1C89241100}"/>
              </a:ext>
            </a:extLst>
          </p:cNvPr>
          <p:cNvSpPr>
            <a:spLocks noGrp="1"/>
          </p:cNvSpPr>
          <p:nvPr>
            <p:ph type="title"/>
          </p:nvPr>
        </p:nvSpPr>
        <p:spPr>
          <a:xfrm>
            <a:off x="646111" y="637357"/>
            <a:ext cx="9404723" cy="1400530"/>
          </a:xfrm>
        </p:spPr>
        <p:txBody>
          <a:bodyPr/>
          <a:lstStyle/>
          <a:p>
            <a:r>
              <a:rPr lang="fr-FR" dirty="0"/>
              <a:t>Introduction</a:t>
            </a:r>
          </a:p>
        </p:txBody>
      </p:sp>
      <p:sp>
        <p:nvSpPr>
          <p:cNvPr id="3" name="Content Placeholder 2">
            <a:extLst>
              <a:ext uri="{FF2B5EF4-FFF2-40B4-BE49-F238E27FC236}">
                <a16:creationId xmlns:a16="http://schemas.microsoft.com/office/drawing/2014/main" id="{5270FBD7-088F-4AD1-95AB-6D59A35D044A}"/>
              </a:ext>
            </a:extLst>
          </p:cNvPr>
          <p:cNvSpPr>
            <a:spLocks noGrp="1"/>
          </p:cNvSpPr>
          <p:nvPr>
            <p:ph idx="1"/>
          </p:nvPr>
        </p:nvSpPr>
        <p:spPr>
          <a:xfrm>
            <a:off x="525402" y="1625887"/>
            <a:ext cx="11020487" cy="4779395"/>
          </a:xfrm>
        </p:spPr>
        <p:txBody>
          <a:bodyPr>
            <a:normAutofit/>
          </a:bodyPr>
          <a:lstStyle/>
          <a:p>
            <a:r>
              <a:rPr lang="fr-FR" dirty="0"/>
              <a:t>OLAP est un outil puissant pour l'analyse de données multidimensionnelles. Il permet de collecter, de traiter et de stocker des données provenant de différentes sources en vue d'obtenir des informations exploitables pour la prise de décision. Dans le cadre de ce projet de validation, nous avons travaillé sur un exemple concret de mise en œuvre d'une solution OLAP pour une entreprise automobile.</a:t>
            </a:r>
          </a:p>
          <a:p>
            <a:endParaRPr lang="fr-FR" dirty="0"/>
          </a:p>
          <a:p>
            <a:r>
              <a:rPr lang="fr-FR" dirty="0"/>
              <a:t>L'objectif principal de ce projet était de mettre en place une base de données multidimensionnelle qui permet de regrouper les données liées aux ventes de voitures, aux demandes d'essais (test drive ), aux coûts de maintenance, aux clients et aux dates pour une l’entreprise automobile Toyota Tunisie. En utilisant les techniques OLAP appropriées, nous avons pu construire un modèle de données qui permet de répondre aux questions clés des décideurs de l'entreprise et de faciliter la prise de décision.</a:t>
            </a:r>
          </a:p>
        </p:txBody>
      </p:sp>
      <p:sp>
        <p:nvSpPr>
          <p:cNvPr id="4" name="Espace réservé du numéro de diapositive 3">
            <a:extLst>
              <a:ext uri="{FF2B5EF4-FFF2-40B4-BE49-F238E27FC236}">
                <a16:creationId xmlns:a16="http://schemas.microsoft.com/office/drawing/2014/main" id="{C458A2D9-C8BC-4B37-A63F-63B8215557B4}"/>
              </a:ext>
            </a:extLst>
          </p:cNvPr>
          <p:cNvSpPr>
            <a:spLocks noGrp="1"/>
          </p:cNvSpPr>
          <p:nvPr>
            <p:ph type="sldNum" sz="quarter" idx="12"/>
          </p:nvPr>
        </p:nvSpPr>
        <p:spPr/>
        <p:txBody>
          <a:bodyPr/>
          <a:lstStyle/>
          <a:p>
            <a:fld id="{CA023DE9-D4F1-46C8-AA55-2918A9F7D5BD}" type="slidenum">
              <a:rPr lang="en-US" smtClean="0"/>
              <a:t>3</a:t>
            </a:fld>
            <a:endParaRPr lang="en-US"/>
          </a:p>
        </p:txBody>
      </p:sp>
    </p:spTree>
    <p:extLst>
      <p:ext uri="{BB962C8B-B14F-4D97-AF65-F5344CB8AC3E}">
        <p14:creationId xmlns:p14="http://schemas.microsoft.com/office/powerpoint/2010/main" val="712746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a:xfrm>
            <a:off x="892659" y="566338"/>
            <a:ext cx="9790358" cy="1400530"/>
          </a:xfrm>
        </p:spPr>
        <p:txBody>
          <a:bodyPr/>
          <a:lstStyle/>
          <a:p>
            <a:r>
              <a:rPr lang="fr-FR" sz="3600" dirty="0" err="1"/>
              <a:t>Create</a:t>
            </a:r>
            <a:r>
              <a:rPr lang="fr-FR" sz="3600" dirty="0"/>
              <a:t> a Dimension</a:t>
            </a:r>
            <a:endParaRPr lang="fr-FR" sz="3600" dirty="0">
              <a:solidFill>
                <a:srgbClr val="F5A408"/>
              </a:solidFill>
            </a:endParaRPr>
          </a:p>
        </p:txBody>
      </p:sp>
      <p:sp>
        <p:nvSpPr>
          <p:cNvPr id="3" name="Espace réservé du numéro de diapositive 2">
            <a:extLst>
              <a:ext uri="{FF2B5EF4-FFF2-40B4-BE49-F238E27FC236}">
                <a16:creationId xmlns:a16="http://schemas.microsoft.com/office/drawing/2014/main" id="{D02E41BA-109F-4E25-9AEC-DCBEC13366F2}"/>
              </a:ext>
            </a:extLst>
          </p:cNvPr>
          <p:cNvSpPr>
            <a:spLocks noGrp="1"/>
          </p:cNvSpPr>
          <p:nvPr>
            <p:ph type="sldNum" sz="quarter" idx="12"/>
          </p:nvPr>
        </p:nvSpPr>
        <p:spPr/>
        <p:txBody>
          <a:bodyPr/>
          <a:lstStyle/>
          <a:p>
            <a:fld id="{CA023DE9-D4F1-46C8-AA55-2918A9F7D5BD}" type="slidenum">
              <a:rPr lang="en-US" smtClean="0"/>
              <a:t>30</a:t>
            </a:fld>
            <a:endParaRPr lang="en-US"/>
          </a:p>
        </p:txBody>
      </p:sp>
      <p:pic>
        <p:nvPicPr>
          <p:cNvPr id="7" name="Image 6">
            <a:extLst>
              <a:ext uri="{FF2B5EF4-FFF2-40B4-BE49-F238E27FC236}">
                <a16:creationId xmlns:a16="http://schemas.microsoft.com/office/drawing/2014/main" id="{81351411-8FD2-48BD-A406-14851410023C}"/>
              </a:ext>
            </a:extLst>
          </p:cNvPr>
          <p:cNvPicPr>
            <a:picLocks noChangeAspect="1"/>
          </p:cNvPicPr>
          <p:nvPr/>
        </p:nvPicPr>
        <p:blipFill>
          <a:blip r:embed="rId2"/>
          <a:stretch>
            <a:fillRect/>
          </a:stretch>
        </p:blipFill>
        <p:spPr>
          <a:xfrm>
            <a:off x="736430" y="1694622"/>
            <a:ext cx="5217486" cy="4149757"/>
          </a:xfrm>
          <a:prstGeom prst="rect">
            <a:avLst/>
          </a:prstGeom>
        </p:spPr>
      </p:pic>
      <p:pic>
        <p:nvPicPr>
          <p:cNvPr id="9" name="Image 8">
            <a:extLst>
              <a:ext uri="{FF2B5EF4-FFF2-40B4-BE49-F238E27FC236}">
                <a16:creationId xmlns:a16="http://schemas.microsoft.com/office/drawing/2014/main" id="{62FDB7C1-D656-444E-8296-10A3777DE638}"/>
              </a:ext>
            </a:extLst>
          </p:cNvPr>
          <p:cNvPicPr>
            <a:picLocks noChangeAspect="1"/>
          </p:cNvPicPr>
          <p:nvPr/>
        </p:nvPicPr>
        <p:blipFill>
          <a:blip r:embed="rId3"/>
          <a:stretch>
            <a:fillRect/>
          </a:stretch>
        </p:blipFill>
        <p:spPr>
          <a:xfrm>
            <a:off x="6338037" y="1117358"/>
            <a:ext cx="5238972" cy="4163923"/>
          </a:xfrm>
          <a:prstGeom prst="rect">
            <a:avLst/>
          </a:prstGeom>
        </p:spPr>
      </p:pic>
      <p:pic>
        <p:nvPicPr>
          <p:cNvPr id="4" name="Image 3">
            <a:extLst>
              <a:ext uri="{FF2B5EF4-FFF2-40B4-BE49-F238E27FC236}">
                <a16:creationId xmlns:a16="http://schemas.microsoft.com/office/drawing/2014/main" id="{84CB7BEB-6A67-43FC-B1F0-403ADBE07656}"/>
              </a:ext>
            </a:extLst>
          </p:cNvPr>
          <p:cNvPicPr>
            <a:picLocks noChangeAspect="1"/>
          </p:cNvPicPr>
          <p:nvPr/>
        </p:nvPicPr>
        <p:blipFill>
          <a:blip r:embed="rId4"/>
          <a:stretch>
            <a:fillRect/>
          </a:stretch>
        </p:blipFill>
        <p:spPr>
          <a:xfrm>
            <a:off x="4239165" y="3385483"/>
            <a:ext cx="4029072" cy="3201259"/>
          </a:xfrm>
          <a:prstGeom prst="rect">
            <a:avLst/>
          </a:prstGeom>
        </p:spPr>
      </p:pic>
    </p:spTree>
    <p:extLst>
      <p:ext uri="{BB962C8B-B14F-4D97-AF65-F5344CB8AC3E}">
        <p14:creationId xmlns:p14="http://schemas.microsoft.com/office/powerpoint/2010/main" val="3782640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a:xfrm>
            <a:off x="892659" y="566338"/>
            <a:ext cx="9790358" cy="1400530"/>
          </a:xfrm>
        </p:spPr>
        <p:txBody>
          <a:bodyPr/>
          <a:lstStyle/>
          <a:p>
            <a:r>
              <a:rPr lang="fr-FR" sz="3600" dirty="0" err="1">
                <a:solidFill>
                  <a:srgbClr val="F5A408"/>
                </a:solidFill>
              </a:rPr>
              <a:t>Add</a:t>
            </a:r>
            <a:r>
              <a:rPr lang="fr-FR" sz="3600" dirty="0">
                <a:solidFill>
                  <a:srgbClr val="F5A408"/>
                </a:solidFill>
              </a:rPr>
              <a:t> a Dimension to a Cube</a:t>
            </a:r>
          </a:p>
        </p:txBody>
      </p:sp>
      <p:sp>
        <p:nvSpPr>
          <p:cNvPr id="3" name="Espace réservé du numéro de diapositive 2">
            <a:extLst>
              <a:ext uri="{FF2B5EF4-FFF2-40B4-BE49-F238E27FC236}">
                <a16:creationId xmlns:a16="http://schemas.microsoft.com/office/drawing/2014/main" id="{D02E41BA-109F-4E25-9AEC-DCBEC13366F2}"/>
              </a:ext>
            </a:extLst>
          </p:cNvPr>
          <p:cNvSpPr>
            <a:spLocks noGrp="1"/>
          </p:cNvSpPr>
          <p:nvPr>
            <p:ph type="sldNum" sz="quarter" idx="12"/>
          </p:nvPr>
        </p:nvSpPr>
        <p:spPr/>
        <p:txBody>
          <a:bodyPr/>
          <a:lstStyle/>
          <a:p>
            <a:fld id="{CA023DE9-D4F1-46C8-AA55-2918A9F7D5BD}" type="slidenum">
              <a:rPr lang="en-US" smtClean="0"/>
              <a:t>31</a:t>
            </a:fld>
            <a:endParaRPr lang="en-US"/>
          </a:p>
        </p:txBody>
      </p:sp>
      <p:pic>
        <p:nvPicPr>
          <p:cNvPr id="12" name="Image 11">
            <a:extLst>
              <a:ext uri="{FF2B5EF4-FFF2-40B4-BE49-F238E27FC236}">
                <a16:creationId xmlns:a16="http://schemas.microsoft.com/office/drawing/2014/main" id="{F858F9E1-BB87-44E0-B3A6-8530AC59BB79}"/>
              </a:ext>
            </a:extLst>
          </p:cNvPr>
          <p:cNvPicPr>
            <a:picLocks noChangeAspect="1"/>
          </p:cNvPicPr>
          <p:nvPr/>
        </p:nvPicPr>
        <p:blipFill rotWithShape="1">
          <a:blip r:embed="rId2"/>
          <a:srcRect t="53217" r="82148" b="24283"/>
          <a:stretch/>
        </p:blipFill>
        <p:spPr>
          <a:xfrm>
            <a:off x="722455" y="2400840"/>
            <a:ext cx="6011997" cy="2490293"/>
          </a:xfrm>
          <a:prstGeom prst="rect">
            <a:avLst/>
          </a:prstGeom>
        </p:spPr>
      </p:pic>
      <p:pic>
        <p:nvPicPr>
          <p:cNvPr id="13" name="Image 12">
            <a:extLst>
              <a:ext uri="{FF2B5EF4-FFF2-40B4-BE49-F238E27FC236}">
                <a16:creationId xmlns:a16="http://schemas.microsoft.com/office/drawing/2014/main" id="{69B96FC5-4AD5-4E27-BB23-A4C88EB12C54}"/>
              </a:ext>
            </a:extLst>
          </p:cNvPr>
          <p:cNvPicPr>
            <a:picLocks noChangeAspect="1"/>
          </p:cNvPicPr>
          <p:nvPr/>
        </p:nvPicPr>
        <p:blipFill>
          <a:blip r:embed="rId3"/>
          <a:stretch>
            <a:fillRect/>
          </a:stretch>
        </p:blipFill>
        <p:spPr>
          <a:xfrm>
            <a:off x="7028433" y="1502802"/>
            <a:ext cx="3654584" cy="4292807"/>
          </a:xfrm>
          <a:prstGeom prst="rect">
            <a:avLst/>
          </a:prstGeom>
        </p:spPr>
      </p:pic>
    </p:spTree>
    <p:extLst>
      <p:ext uri="{BB962C8B-B14F-4D97-AF65-F5344CB8AC3E}">
        <p14:creationId xmlns:p14="http://schemas.microsoft.com/office/powerpoint/2010/main" val="2025217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1BCF2CD-26FE-4C03-99DE-96D77EDADD84}"/>
              </a:ext>
            </a:extLst>
          </p:cNvPr>
          <p:cNvSpPr>
            <a:spLocks noGrp="1"/>
          </p:cNvSpPr>
          <p:nvPr>
            <p:ph type="title"/>
          </p:nvPr>
        </p:nvSpPr>
        <p:spPr>
          <a:xfrm>
            <a:off x="1003093" y="2082792"/>
            <a:ext cx="5424083" cy="1117608"/>
          </a:xfrm>
        </p:spPr>
        <p:txBody>
          <a:bodyPr>
            <a:normAutofit/>
          </a:bodyPr>
          <a:lstStyle/>
          <a:p>
            <a:r>
              <a:rPr lang="fr-FR" b="1" dirty="0" err="1">
                <a:solidFill>
                  <a:schemeClr val="accent1">
                    <a:lumMod val="60000"/>
                    <a:lumOff val="40000"/>
                  </a:schemeClr>
                </a:solidFill>
              </a:rPr>
              <a:t>Defining</a:t>
            </a:r>
            <a:r>
              <a:rPr lang="fr-FR" b="1" dirty="0">
                <a:solidFill>
                  <a:schemeClr val="accent1">
                    <a:lumMod val="60000"/>
                    <a:lumOff val="40000"/>
                  </a:schemeClr>
                </a:solidFill>
              </a:rPr>
              <a:t> Dimensions </a:t>
            </a:r>
            <a:endParaRPr lang="fr-FR" dirty="0">
              <a:solidFill>
                <a:schemeClr val="accent1">
                  <a:lumMod val="60000"/>
                  <a:lumOff val="40000"/>
                </a:schemeClr>
              </a:solidFill>
            </a:endParaRPr>
          </a:p>
        </p:txBody>
      </p:sp>
      <p:sp>
        <p:nvSpPr>
          <p:cNvPr id="7" name="Espace réservé du texte 6">
            <a:extLst>
              <a:ext uri="{FF2B5EF4-FFF2-40B4-BE49-F238E27FC236}">
                <a16:creationId xmlns:a16="http://schemas.microsoft.com/office/drawing/2014/main" id="{5650F917-811A-43E2-AFC0-CCDD2821370B}"/>
              </a:ext>
            </a:extLst>
          </p:cNvPr>
          <p:cNvSpPr>
            <a:spLocks noGrp="1"/>
          </p:cNvSpPr>
          <p:nvPr>
            <p:ph type="body" sz="half" idx="2"/>
          </p:nvPr>
        </p:nvSpPr>
        <p:spPr>
          <a:xfrm>
            <a:off x="1003094" y="3657600"/>
            <a:ext cx="5084979" cy="1371600"/>
          </a:xfrm>
        </p:spPr>
        <p:txBody>
          <a:bodyPr>
            <a:normAutofit/>
          </a:bodyPr>
          <a:lstStyle/>
          <a:p>
            <a:r>
              <a:rPr lang="fr-FR" sz="1800" dirty="0" err="1"/>
              <a:t>Remove</a:t>
            </a:r>
            <a:r>
              <a:rPr lang="fr-FR" sz="1800" dirty="0"/>
              <a:t> </a:t>
            </a:r>
            <a:r>
              <a:rPr lang="fr-FR" sz="1800" dirty="0" err="1"/>
              <a:t>Unused</a:t>
            </a:r>
            <a:r>
              <a:rPr lang="fr-FR" sz="1800" dirty="0"/>
              <a:t> </a:t>
            </a:r>
            <a:r>
              <a:rPr lang="fr-FR" sz="1800" dirty="0" err="1"/>
              <a:t>Attributes</a:t>
            </a:r>
            <a:r>
              <a:rPr lang="fr-FR" sz="1800" dirty="0"/>
              <a:t> - </a:t>
            </a:r>
            <a:r>
              <a:rPr lang="fr-FR" sz="1800" dirty="0" err="1"/>
              <a:t>Add</a:t>
            </a:r>
            <a:r>
              <a:rPr lang="fr-FR" sz="1800" dirty="0"/>
              <a:t> Dimension Intelligence </a:t>
            </a:r>
          </a:p>
        </p:txBody>
      </p:sp>
      <p:sp>
        <p:nvSpPr>
          <p:cNvPr id="4" name="Espace réservé du numéro de diapositive 3">
            <a:extLst>
              <a:ext uri="{FF2B5EF4-FFF2-40B4-BE49-F238E27FC236}">
                <a16:creationId xmlns:a16="http://schemas.microsoft.com/office/drawing/2014/main" id="{67FF6D33-92F7-485B-8E3F-858DC28B177F}"/>
              </a:ext>
            </a:extLst>
          </p:cNvPr>
          <p:cNvSpPr>
            <a:spLocks noGrp="1"/>
          </p:cNvSpPr>
          <p:nvPr>
            <p:ph type="sldNum" sz="quarter" idx="12"/>
          </p:nvPr>
        </p:nvSpPr>
        <p:spPr/>
        <p:txBody>
          <a:bodyPr/>
          <a:lstStyle/>
          <a:p>
            <a:fld id="{CA023DE9-D4F1-46C8-AA55-2918A9F7D5BD}" type="slidenum">
              <a:rPr lang="en-US" smtClean="0"/>
              <a:t>32</a:t>
            </a:fld>
            <a:endParaRPr lang="en-US"/>
          </a:p>
        </p:txBody>
      </p:sp>
      <p:pic>
        <p:nvPicPr>
          <p:cNvPr id="2050" name="Picture 2" descr="5 Fun Facts about OLAP Technology and Databases">
            <a:extLst>
              <a:ext uri="{FF2B5EF4-FFF2-40B4-BE49-F238E27FC236}">
                <a16:creationId xmlns:a16="http://schemas.microsoft.com/office/drawing/2014/main" id="{34197758-3A28-4BE9-9565-6343D1987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884" y="2005836"/>
            <a:ext cx="4309377" cy="330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81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57DC9A-630A-4B22-8F29-FBDF3814B6CF}"/>
              </a:ext>
            </a:extLst>
          </p:cNvPr>
          <p:cNvSpPr>
            <a:spLocks noGrp="1"/>
          </p:cNvSpPr>
          <p:nvPr>
            <p:ph type="title"/>
          </p:nvPr>
        </p:nvSpPr>
        <p:spPr>
          <a:xfrm>
            <a:off x="685379" y="434537"/>
            <a:ext cx="9850171" cy="700265"/>
          </a:xfrm>
        </p:spPr>
        <p:txBody>
          <a:bodyPr/>
          <a:lstStyle/>
          <a:p>
            <a:r>
              <a:rPr lang="fr-FR" sz="4000" dirty="0"/>
              <a:t>Edit </a:t>
            </a:r>
            <a:r>
              <a:rPr lang="fr-FR" sz="3600" dirty="0" err="1"/>
              <a:t>Remove</a:t>
            </a:r>
            <a:r>
              <a:rPr lang="fr-FR" sz="3600" dirty="0"/>
              <a:t> </a:t>
            </a:r>
            <a:r>
              <a:rPr lang="fr-FR" sz="3600" dirty="0" err="1">
                <a:solidFill>
                  <a:srgbClr val="F5A408"/>
                </a:solidFill>
              </a:rPr>
              <a:t>Unused</a:t>
            </a:r>
            <a:r>
              <a:rPr lang="fr-FR" sz="3600" dirty="0"/>
              <a:t> </a:t>
            </a:r>
            <a:r>
              <a:rPr lang="fr-FR" sz="3600" dirty="0" err="1"/>
              <a:t>Attributes</a:t>
            </a:r>
            <a:r>
              <a:rPr lang="fr-FR" sz="3600" dirty="0"/>
              <a:t> </a:t>
            </a:r>
            <a:br>
              <a:rPr lang="fr-FR" sz="4000" dirty="0"/>
            </a:br>
            <a:endParaRPr lang="fr-FR" sz="4000" dirty="0"/>
          </a:p>
        </p:txBody>
      </p:sp>
      <p:sp>
        <p:nvSpPr>
          <p:cNvPr id="4" name="Espace réservé du numéro de diapositive 3">
            <a:extLst>
              <a:ext uri="{FF2B5EF4-FFF2-40B4-BE49-F238E27FC236}">
                <a16:creationId xmlns:a16="http://schemas.microsoft.com/office/drawing/2014/main" id="{9667D1B6-84D4-480D-972B-BF61E1A8527E}"/>
              </a:ext>
            </a:extLst>
          </p:cNvPr>
          <p:cNvSpPr>
            <a:spLocks noGrp="1"/>
          </p:cNvSpPr>
          <p:nvPr>
            <p:ph type="sldNum" sz="quarter" idx="12"/>
          </p:nvPr>
        </p:nvSpPr>
        <p:spPr/>
        <p:txBody>
          <a:bodyPr/>
          <a:lstStyle/>
          <a:p>
            <a:fld id="{CA023DE9-D4F1-46C8-AA55-2918A9F7D5BD}" type="slidenum">
              <a:rPr lang="en-US" smtClean="0"/>
              <a:t>33</a:t>
            </a:fld>
            <a:endParaRPr lang="en-US"/>
          </a:p>
        </p:txBody>
      </p:sp>
      <p:pic>
        <p:nvPicPr>
          <p:cNvPr id="13" name="Image 12">
            <a:extLst>
              <a:ext uri="{FF2B5EF4-FFF2-40B4-BE49-F238E27FC236}">
                <a16:creationId xmlns:a16="http://schemas.microsoft.com/office/drawing/2014/main" id="{609F976B-7B1F-49D0-9611-61F9FC65473C}"/>
              </a:ext>
            </a:extLst>
          </p:cNvPr>
          <p:cNvPicPr>
            <a:picLocks noChangeAspect="1"/>
          </p:cNvPicPr>
          <p:nvPr/>
        </p:nvPicPr>
        <p:blipFill rotWithShape="1">
          <a:blip r:embed="rId2"/>
          <a:srcRect l="72746" t="25507" r="9018" b="24485"/>
          <a:stretch/>
        </p:blipFill>
        <p:spPr>
          <a:xfrm>
            <a:off x="687787" y="4051300"/>
            <a:ext cx="1825550" cy="1638299"/>
          </a:xfrm>
          <a:prstGeom prst="rect">
            <a:avLst/>
          </a:prstGeom>
        </p:spPr>
      </p:pic>
      <p:pic>
        <p:nvPicPr>
          <p:cNvPr id="14" name="Image 13">
            <a:extLst>
              <a:ext uri="{FF2B5EF4-FFF2-40B4-BE49-F238E27FC236}">
                <a16:creationId xmlns:a16="http://schemas.microsoft.com/office/drawing/2014/main" id="{DE8F92F0-B575-4F3C-8F6B-8786325053EF}"/>
              </a:ext>
            </a:extLst>
          </p:cNvPr>
          <p:cNvPicPr>
            <a:picLocks noChangeAspect="1"/>
          </p:cNvPicPr>
          <p:nvPr/>
        </p:nvPicPr>
        <p:blipFill rotWithShape="1">
          <a:blip r:embed="rId2"/>
          <a:srcRect r="69888" b="24968"/>
          <a:stretch/>
        </p:blipFill>
        <p:spPr>
          <a:xfrm>
            <a:off x="685379" y="1564220"/>
            <a:ext cx="1827416" cy="2082465"/>
          </a:xfrm>
          <a:prstGeom prst="rect">
            <a:avLst/>
          </a:prstGeom>
        </p:spPr>
      </p:pic>
      <p:pic>
        <p:nvPicPr>
          <p:cNvPr id="15" name="Image 14">
            <a:extLst>
              <a:ext uri="{FF2B5EF4-FFF2-40B4-BE49-F238E27FC236}">
                <a16:creationId xmlns:a16="http://schemas.microsoft.com/office/drawing/2014/main" id="{12C03E74-EB3C-4115-A1FB-62F990CAAC90}"/>
              </a:ext>
            </a:extLst>
          </p:cNvPr>
          <p:cNvPicPr>
            <a:picLocks noChangeAspect="1"/>
          </p:cNvPicPr>
          <p:nvPr/>
        </p:nvPicPr>
        <p:blipFill rotWithShape="1">
          <a:blip r:embed="rId3"/>
          <a:srcRect r="69814" b="17659"/>
          <a:stretch/>
        </p:blipFill>
        <p:spPr>
          <a:xfrm>
            <a:off x="2872090" y="1582546"/>
            <a:ext cx="1825550" cy="2045815"/>
          </a:xfrm>
          <a:prstGeom prst="rect">
            <a:avLst/>
          </a:prstGeom>
        </p:spPr>
      </p:pic>
      <p:pic>
        <p:nvPicPr>
          <p:cNvPr id="16" name="Image 15">
            <a:extLst>
              <a:ext uri="{FF2B5EF4-FFF2-40B4-BE49-F238E27FC236}">
                <a16:creationId xmlns:a16="http://schemas.microsoft.com/office/drawing/2014/main" id="{5F666EE1-0588-4187-B3B9-2BE3191633C8}"/>
              </a:ext>
            </a:extLst>
          </p:cNvPr>
          <p:cNvPicPr>
            <a:picLocks noChangeAspect="1"/>
          </p:cNvPicPr>
          <p:nvPr/>
        </p:nvPicPr>
        <p:blipFill rotWithShape="1">
          <a:blip r:embed="rId3"/>
          <a:srcRect l="68948" t="22671" r="6145" b="16779"/>
          <a:stretch/>
        </p:blipFill>
        <p:spPr>
          <a:xfrm>
            <a:off x="2872090" y="4051300"/>
            <a:ext cx="1825550" cy="1638300"/>
          </a:xfrm>
          <a:prstGeom prst="rect">
            <a:avLst/>
          </a:prstGeom>
        </p:spPr>
      </p:pic>
      <p:pic>
        <p:nvPicPr>
          <p:cNvPr id="17" name="Image 16">
            <a:extLst>
              <a:ext uri="{FF2B5EF4-FFF2-40B4-BE49-F238E27FC236}">
                <a16:creationId xmlns:a16="http://schemas.microsoft.com/office/drawing/2014/main" id="{1DBFFE63-C6C2-4FA2-9D36-558FF27C796F}"/>
              </a:ext>
            </a:extLst>
          </p:cNvPr>
          <p:cNvPicPr>
            <a:picLocks noChangeAspect="1"/>
          </p:cNvPicPr>
          <p:nvPr/>
        </p:nvPicPr>
        <p:blipFill rotWithShape="1">
          <a:blip r:embed="rId4"/>
          <a:srcRect l="913" t="3351" r="70133" b="-1222"/>
          <a:stretch/>
        </p:blipFill>
        <p:spPr>
          <a:xfrm>
            <a:off x="5026884" y="1600871"/>
            <a:ext cx="1825550" cy="2045814"/>
          </a:xfrm>
          <a:prstGeom prst="rect">
            <a:avLst/>
          </a:prstGeom>
        </p:spPr>
      </p:pic>
      <p:pic>
        <p:nvPicPr>
          <p:cNvPr id="18" name="Image 17">
            <a:extLst>
              <a:ext uri="{FF2B5EF4-FFF2-40B4-BE49-F238E27FC236}">
                <a16:creationId xmlns:a16="http://schemas.microsoft.com/office/drawing/2014/main" id="{661C3B64-D389-4F2D-8147-84653F34F1F8}"/>
              </a:ext>
            </a:extLst>
          </p:cNvPr>
          <p:cNvPicPr>
            <a:picLocks noChangeAspect="1"/>
          </p:cNvPicPr>
          <p:nvPr/>
        </p:nvPicPr>
        <p:blipFill rotWithShape="1">
          <a:blip r:embed="rId4"/>
          <a:srcRect l="69667" t="31023" r="6355" b="10659"/>
          <a:stretch/>
        </p:blipFill>
        <p:spPr>
          <a:xfrm>
            <a:off x="5027749" y="4051300"/>
            <a:ext cx="1824685" cy="1638300"/>
          </a:xfrm>
          <a:prstGeom prst="rect">
            <a:avLst/>
          </a:prstGeom>
        </p:spPr>
      </p:pic>
      <p:pic>
        <p:nvPicPr>
          <p:cNvPr id="19" name="Image 18">
            <a:extLst>
              <a:ext uri="{FF2B5EF4-FFF2-40B4-BE49-F238E27FC236}">
                <a16:creationId xmlns:a16="http://schemas.microsoft.com/office/drawing/2014/main" id="{4B306A55-EAAB-4B63-9087-4F9CD3EC9A1D}"/>
              </a:ext>
            </a:extLst>
          </p:cNvPr>
          <p:cNvPicPr>
            <a:picLocks noChangeAspect="1"/>
          </p:cNvPicPr>
          <p:nvPr/>
        </p:nvPicPr>
        <p:blipFill rotWithShape="1">
          <a:blip r:embed="rId5"/>
          <a:srcRect l="784" t="893" r="66442" b="17437"/>
          <a:stretch/>
        </p:blipFill>
        <p:spPr>
          <a:xfrm>
            <a:off x="7181678" y="1582546"/>
            <a:ext cx="1825550" cy="2045814"/>
          </a:xfrm>
          <a:prstGeom prst="rect">
            <a:avLst/>
          </a:prstGeom>
        </p:spPr>
      </p:pic>
      <p:pic>
        <p:nvPicPr>
          <p:cNvPr id="20" name="Image 19">
            <a:extLst>
              <a:ext uri="{FF2B5EF4-FFF2-40B4-BE49-F238E27FC236}">
                <a16:creationId xmlns:a16="http://schemas.microsoft.com/office/drawing/2014/main" id="{6FB4B983-8150-4660-AABD-B35F52C477AA}"/>
              </a:ext>
            </a:extLst>
          </p:cNvPr>
          <p:cNvPicPr>
            <a:picLocks noChangeAspect="1"/>
          </p:cNvPicPr>
          <p:nvPr/>
        </p:nvPicPr>
        <p:blipFill rotWithShape="1">
          <a:blip r:embed="rId5"/>
          <a:srcRect l="67829" t="26472" r="4640" b="4704"/>
          <a:stretch/>
        </p:blipFill>
        <p:spPr>
          <a:xfrm>
            <a:off x="7182543" y="4024536"/>
            <a:ext cx="1824685" cy="1665063"/>
          </a:xfrm>
          <a:prstGeom prst="rect">
            <a:avLst/>
          </a:prstGeom>
        </p:spPr>
      </p:pic>
      <p:pic>
        <p:nvPicPr>
          <p:cNvPr id="21" name="Image 20">
            <a:extLst>
              <a:ext uri="{FF2B5EF4-FFF2-40B4-BE49-F238E27FC236}">
                <a16:creationId xmlns:a16="http://schemas.microsoft.com/office/drawing/2014/main" id="{67FC7E3B-C031-410D-A41E-BC4045C95B52}"/>
              </a:ext>
            </a:extLst>
          </p:cNvPr>
          <p:cNvPicPr>
            <a:picLocks noChangeAspect="1"/>
          </p:cNvPicPr>
          <p:nvPr/>
        </p:nvPicPr>
        <p:blipFill rotWithShape="1">
          <a:blip r:embed="rId6"/>
          <a:srcRect r="72013" b="43758"/>
          <a:stretch/>
        </p:blipFill>
        <p:spPr>
          <a:xfrm>
            <a:off x="9366523" y="1582547"/>
            <a:ext cx="2140098" cy="2045813"/>
          </a:xfrm>
          <a:prstGeom prst="rect">
            <a:avLst/>
          </a:prstGeom>
        </p:spPr>
      </p:pic>
      <p:pic>
        <p:nvPicPr>
          <p:cNvPr id="22" name="Image 21">
            <a:extLst>
              <a:ext uri="{FF2B5EF4-FFF2-40B4-BE49-F238E27FC236}">
                <a16:creationId xmlns:a16="http://schemas.microsoft.com/office/drawing/2014/main" id="{B59393D7-9E62-44A7-ACB5-1316F3467125}"/>
              </a:ext>
            </a:extLst>
          </p:cNvPr>
          <p:cNvPicPr>
            <a:picLocks noChangeAspect="1"/>
          </p:cNvPicPr>
          <p:nvPr/>
        </p:nvPicPr>
        <p:blipFill rotWithShape="1">
          <a:blip r:embed="rId6"/>
          <a:srcRect l="50216" t="24141" r="6658" b="6868"/>
          <a:stretch/>
        </p:blipFill>
        <p:spPr>
          <a:xfrm>
            <a:off x="9364115" y="4076104"/>
            <a:ext cx="2140098" cy="1613496"/>
          </a:xfrm>
          <a:prstGeom prst="rect">
            <a:avLst/>
          </a:prstGeom>
        </p:spPr>
      </p:pic>
      <p:sp>
        <p:nvSpPr>
          <p:cNvPr id="3" name="Rectangle : coins arrondis 2">
            <a:extLst>
              <a:ext uri="{FF2B5EF4-FFF2-40B4-BE49-F238E27FC236}">
                <a16:creationId xmlns:a16="http://schemas.microsoft.com/office/drawing/2014/main" id="{748AE32B-27F2-45B5-9611-CB40A7BB432C}"/>
              </a:ext>
            </a:extLst>
          </p:cNvPr>
          <p:cNvSpPr/>
          <p:nvPr/>
        </p:nvSpPr>
        <p:spPr>
          <a:xfrm>
            <a:off x="7366715" y="4432063"/>
            <a:ext cx="927279" cy="373488"/>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038614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799-9593-4B5D-8954-AA1C89241100}"/>
              </a:ext>
            </a:extLst>
          </p:cNvPr>
          <p:cNvSpPr>
            <a:spLocks noGrp="1"/>
          </p:cNvSpPr>
          <p:nvPr>
            <p:ph type="title"/>
          </p:nvPr>
        </p:nvSpPr>
        <p:spPr>
          <a:xfrm>
            <a:off x="646111" y="637357"/>
            <a:ext cx="9404723" cy="1400530"/>
          </a:xfrm>
        </p:spPr>
        <p:txBody>
          <a:bodyPr/>
          <a:lstStyle/>
          <a:p>
            <a:r>
              <a:rPr lang="fr-FR" dirty="0" err="1"/>
              <a:t>Add</a:t>
            </a:r>
            <a:r>
              <a:rPr lang="fr-FR" dirty="0"/>
              <a:t> Dimension Intelligence </a:t>
            </a:r>
          </a:p>
        </p:txBody>
      </p:sp>
      <p:sp>
        <p:nvSpPr>
          <p:cNvPr id="4" name="Espace réservé du numéro de diapositive 3">
            <a:extLst>
              <a:ext uri="{FF2B5EF4-FFF2-40B4-BE49-F238E27FC236}">
                <a16:creationId xmlns:a16="http://schemas.microsoft.com/office/drawing/2014/main" id="{C458A2D9-C8BC-4B37-A63F-63B8215557B4}"/>
              </a:ext>
            </a:extLst>
          </p:cNvPr>
          <p:cNvSpPr>
            <a:spLocks noGrp="1"/>
          </p:cNvSpPr>
          <p:nvPr>
            <p:ph type="sldNum" sz="quarter" idx="12"/>
          </p:nvPr>
        </p:nvSpPr>
        <p:spPr/>
        <p:txBody>
          <a:bodyPr/>
          <a:lstStyle/>
          <a:p>
            <a:fld id="{CA023DE9-D4F1-46C8-AA55-2918A9F7D5BD}" type="slidenum">
              <a:rPr lang="en-US" smtClean="0"/>
              <a:t>34</a:t>
            </a:fld>
            <a:endParaRPr lang="en-US"/>
          </a:p>
        </p:txBody>
      </p:sp>
      <p:pic>
        <p:nvPicPr>
          <p:cNvPr id="8" name="Image 7">
            <a:extLst>
              <a:ext uri="{FF2B5EF4-FFF2-40B4-BE49-F238E27FC236}">
                <a16:creationId xmlns:a16="http://schemas.microsoft.com/office/drawing/2014/main" id="{45F92194-7AEE-4894-8BD1-E0C1D3A2E31A}"/>
              </a:ext>
            </a:extLst>
          </p:cNvPr>
          <p:cNvPicPr>
            <a:picLocks noChangeAspect="1"/>
          </p:cNvPicPr>
          <p:nvPr/>
        </p:nvPicPr>
        <p:blipFill rotWithShape="1">
          <a:blip r:embed="rId2"/>
          <a:srcRect l="39929" t="34171" r="42219" b="20512"/>
          <a:stretch/>
        </p:blipFill>
        <p:spPr>
          <a:xfrm>
            <a:off x="759853" y="2037887"/>
            <a:ext cx="4279792" cy="3570715"/>
          </a:xfrm>
          <a:prstGeom prst="rect">
            <a:avLst/>
          </a:prstGeom>
        </p:spPr>
      </p:pic>
      <p:sp>
        <p:nvSpPr>
          <p:cNvPr id="10" name="Rectangle : coins arrondis 9">
            <a:extLst>
              <a:ext uri="{FF2B5EF4-FFF2-40B4-BE49-F238E27FC236}">
                <a16:creationId xmlns:a16="http://schemas.microsoft.com/office/drawing/2014/main" id="{55A41A90-696B-4334-BBB9-70B23E45024C}"/>
              </a:ext>
            </a:extLst>
          </p:cNvPr>
          <p:cNvSpPr/>
          <p:nvPr/>
        </p:nvSpPr>
        <p:spPr>
          <a:xfrm>
            <a:off x="3387144" y="2318197"/>
            <a:ext cx="1184856" cy="206062"/>
          </a:xfrm>
          <a:prstGeom prst="roundRect">
            <a:avLst/>
          </a:prstGeom>
          <a:noFill/>
          <a:ln w="38100" cap="flat" cmpd="sng" algn="ctr">
            <a:solidFill>
              <a:srgbClr val="F5A408"/>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5019C7AA-E2D4-4920-A67E-5A6784B6E73F}"/>
              </a:ext>
            </a:extLst>
          </p:cNvPr>
          <p:cNvSpPr/>
          <p:nvPr/>
        </p:nvSpPr>
        <p:spPr>
          <a:xfrm>
            <a:off x="852008" y="3502812"/>
            <a:ext cx="2047741" cy="259359"/>
          </a:xfrm>
          <a:prstGeom prst="roundRect">
            <a:avLst/>
          </a:prstGeom>
          <a:noFill/>
          <a:ln w="38100" cap="flat" cmpd="sng" algn="ctr">
            <a:solidFill>
              <a:srgbClr val="F5A408"/>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pic>
        <p:nvPicPr>
          <p:cNvPr id="12" name="Image 11">
            <a:extLst>
              <a:ext uri="{FF2B5EF4-FFF2-40B4-BE49-F238E27FC236}">
                <a16:creationId xmlns:a16="http://schemas.microsoft.com/office/drawing/2014/main" id="{1F6A1B5D-67C4-4DDF-B77E-CB900AAA7EE9}"/>
              </a:ext>
            </a:extLst>
          </p:cNvPr>
          <p:cNvPicPr>
            <a:picLocks noChangeAspect="1"/>
          </p:cNvPicPr>
          <p:nvPr/>
        </p:nvPicPr>
        <p:blipFill>
          <a:blip r:embed="rId3"/>
          <a:stretch>
            <a:fillRect/>
          </a:stretch>
        </p:blipFill>
        <p:spPr>
          <a:xfrm>
            <a:off x="5539469" y="1595315"/>
            <a:ext cx="5441215" cy="4333711"/>
          </a:xfrm>
          <a:prstGeom prst="rect">
            <a:avLst/>
          </a:prstGeom>
        </p:spPr>
      </p:pic>
    </p:spTree>
    <p:extLst>
      <p:ext uri="{BB962C8B-B14F-4D97-AF65-F5344CB8AC3E}">
        <p14:creationId xmlns:p14="http://schemas.microsoft.com/office/powerpoint/2010/main" val="354409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799-9593-4B5D-8954-AA1C89241100}"/>
              </a:ext>
            </a:extLst>
          </p:cNvPr>
          <p:cNvSpPr>
            <a:spLocks noGrp="1"/>
          </p:cNvSpPr>
          <p:nvPr>
            <p:ph type="title"/>
          </p:nvPr>
        </p:nvSpPr>
        <p:spPr>
          <a:xfrm>
            <a:off x="528553" y="826251"/>
            <a:ext cx="9404723" cy="1400530"/>
          </a:xfrm>
        </p:spPr>
        <p:txBody>
          <a:bodyPr/>
          <a:lstStyle/>
          <a:p>
            <a:r>
              <a:rPr lang="fr-FR" sz="3200" dirty="0">
                <a:solidFill>
                  <a:srgbClr val="00B0F0"/>
                </a:solidFill>
              </a:rPr>
              <a:t>Dimension Intelligence  </a:t>
            </a:r>
            <a:r>
              <a:rPr lang="fr-FR" sz="3200" dirty="0" err="1">
                <a:solidFill>
                  <a:srgbClr val="00B0F0"/>
                </a:solidFill>
              </a:rPr>
              <a:t>Attribute</a:t>
            </a:r>
            <a:endParaRPr lang="fr-FR" sz="3200" dirty="0">
              <a:solidFill>
                <a:srgbClr val="00B0F0"/>
              </a:solidFill>
            </a:endParaRPr>
          </a:p>
        </p:txBody>
      </p:sp>
      <p:sp>
        <p:nvSpPr>
          <p:cNvPr id="4" name="Espace réservé du numéro de diapositive 3">
            <a:extLst>
              <a:ext uri="{FF2B5EF4-FFF2-40B4-BE49-F238E27FC236}">
                <a16:creationId xmlns:a16="http://schemas.microsoft.com/office/drawing/2014/main" id="{C458A2D9-C8BC-4B37-A63F-63B8215557B4}"/>
              </a:ext>
            </a:extLst>
          </p:cNvPr>
          <p:cNvSpPr>
            <a:spLocks noGrp="1"/>
          </p:cNvSpPr>
          <p:nvPr>
            <p:ph type="sldNum" sz="quarter" idx="12"/>
          </p:nvPr>
        </p:nvSpPr>
        <p:spPr/>
        <p:txBody>
          <a:bodyPr/>
          <a:lstStyle/>
          <a:p>
            <a:fld id="{CA023DE9-D4F1-46C8-AA55-2918A9F7D5BD}" type="slidenum">
              <a:rPr lang="en-US" smtClean="0"/>
              <a:t>35</a:t>
            </a:fld>
            <a:endParaRPr lang="en-US"/>
          </a:p>
        </p:txBody>
      </p:sp>
      <p:pic>
        <p:nvPicPr>
          <p:cNvPr id="3" name="Image 2">
            <a:extLst>
              <a:ext uri="{FF2B5EF4-FFF2-40B4-BE49-F238E27FC236}">
                <a16:creationId xmlns:a16="http://schemas.microsoft.com/office/drawing/2014/main" id="{BBF8A093-0759-4651-8114-6EBEA308E0A3}"/>
              </a:ext>
            </a:extLst>
          </p:cNvPr>
          <p:cNvPicPr>
            <a:picLocks noChangeAspect="1"/>
          </p:cNvPicPr>
          <p:nvPr/>
        </p:nvPicPr>
        <p:blipFill>
          <a:blip r:embed="rId2"/>
          <a:stretch>
            <a:fillRect/>
          </a:stretch>
        </p:blipFill>
        <p:spPr>
          <a:xfrm>
            <a:off x="1392916" y="1839999"/>
            <a:ext cx="3837999" cy="4380644"/>
          </a:xfrm>
          <a:prstGeom prst="rect">
            <a:avLst/>
          </a:prstGeom>
        </p:spPr>
      </p:pic>
      <p:sp>
        <p:nvSpPr>
          <p:cNvPr id="6" name="Rectangle 5">
            <a:extLst>
              <a:ext uri="{FF2B5EF4-FFF2-40B4-BE49-F238E27FC236}">
                <a16:creationId xmlns:a16="http://schemas.microsoft.com/office/drawing/2014/main" id="{DBC8CDB9-50DD-4D29-8864-C5F8574F2C79}"/>
              </a:ext>
            </a:extLst>
          </p:cNvPr>
          <p:cNvSpPr/>
          <p:nvPr/>
        </p:nvSpPr>
        <p:spPr>
          <a:xfrm>
            <a:off x="5725802" y="1672574"/>
            <a:ext cx="6096000" cy="1938992"/>
          </a:xfrm>
          <a:prstGeom prst="rect">
            <a:avLst/>
          </a:prstGeom>
        </p:spPr>
        <p:txBody>
          <a:bodyPr>
            <a:spAutoFit/>
          </a:bodyPr>
          <a:lstStyle/>
          <a:p>
            <a:pPr marL="285750" indent="-285750">
              <a:buFont typeface="Wingdings" panose="05000000000000000000" pitchFamily="2" charset="2"/>
              <a:buChar char="ü"/>
            </a:pPr>
            <a:r>
              <a:rPr lang="en-US" sz="2400" dirty="0">
                <a:solidFill>
                  <a:srgbClr val="FFFFFF"/>
                </a:solidFill>
              </a:rPr>
              <a:t>Year: Calendar Year </a:t>
            </a:r>
          </a:p>
          <a:p>
            <a:pPr marL="285750" indent="-285750">
              <a:buFont typeface="Wingdings" panose="05000000000000000000" pitchFamily="2" charset="2"/>
              <a:buChar char="ü"/>
            </a:pPr>
            <a:r>
              <a:rPr lang="en-US" sz="2400" dirty="0">
                <a:solidFill>
                  <a:srgbClr val="FFFFFF"/>
                </a:solidFill>
              </a:rPr>
              <a:t>Half Year: Calendar Semester </a:t>
            </a:r>
          </a:p>
          <a:p>
            <a:pPr marL="285750" indent="-285750">
              <a:buFont typeface="Wingdings" panose="05000000000000000000" pitchFamily="2" charset="2"/>
              <a:buChar char="ü"/>
            </a:pPr>
            <a:r>
              <a:rPr lang="en-US" sz="2400" dirty="0">
                <a:solidFill>
                  <a:srgbClr val="FFFFFF"/>
                </a:solidFill>
              </a:rPr>
              <a:t>Quarter: Calendar Quarter </a:t>
            </a:r>
          </a:p>
          <a:p>
            <a:pPr marL="285750" indent="-285750">
              <a:buFont typeface="Wingdings" panose="05000000000000000000" pitchFamily="2" charset="2"/>
              <a:buChar char="ü"/>
            </a:pPr>
            <a:r>
              <a:rPr lang="en-US" sz="2400" dirty="0">
                <a:solidFill>
                  <a:srgbClr val="FFFFFF"/>
                </a:solidFill>
              </a:rPr>
              <a:t>Month: Month </a:t>
            </a:r>
          </a:p>
          <a:p>
            <a:pPr marL="285750" indent="-285750">
              <a:buFont typeface="Wingdings" panose="05000000000000000000" pitchFamily="2" charset="2"/>
              <a:buChar char="ü"/>
            </a:pPr>
            <a:r>
              <a:rPr lang="en-US" sz="2400" dirty="0">
                <a:solidFill>
                  <a:srgbClr val="FFFFFF"/>
                </a:solidFill>
              </a:rPr>
              <a:t>Date: Full Date Alternate Key</a:t>
            </a:r>
            <a:endParaRPr lang="fr-FR" sz="2400" dirty="0">
              <a:solidFill>
                <a:srgbClr val="FFFFFF"/>
              </a:solidFill>
            </a:endParaRPr>
          </a:p>
        </p:txBody>
      </p:sp>
      <p:pic>
        <p:nvPicPr>
          <p:cNvPr id="7" name="Image 6">
            <a:extLst>
              <a:ext uri="{FF2B5EF4-FFF2-40B4-BE49-F238E27FC236}">
                <a16:creationId xmlns:a16="http://schemas.microsoft.com/office/drawing/2014/main" id="{8830AEE6-56CA-4C96-9B80-8A2D5DDBACBC}"/>
              </a:ext>
            </a:extLst>
          </p:cNvPr>
          <p:cNvPicPr>
            <a:picLocks noChangeAspect="1"/>
          </p:cNvPicPr>
          <p:nvPr/>
        </p:nvPicPr>
        <p:blipFill>
          <a:blip r:embed="rId3"/>
          <a:stretch>
            <a:fillRect/>
          </a:stretch>
        </p:blipFill>
        <p:spPr>
          <a:xfrm>
            <a:off x="5878275" y="3757624"/>
            <a:ext cx="2748496" cy="2448017"/>
          </a:xfrm>
          <a:prstGeom prst="rect">
            <a:avLst/>
          </a:prstGeom>
        </p:spPr>
      </p:pic>
    </p:spTree>
    <p:extLst>
      <p:ext uri="{BB962C8B-B14F-4D97-AF65-F5344CB8AC3E}">
        <p14:creationId xmlns:p14="http://schemas.microsoft.com/office/powerpoint/2010/main" val="2299924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799-9593-4B5D-8954-AA1C89241100}"/>
              </a:ext>
            </a:extLst>
          </p:cNvPr>
          <p:cNvSpPr>
            <a:spLocks noGrp="1"/>
          </p:cNvSpPr>
          <p:nvPr>
            <p:ph type="title"/>
          </p:nvPr>
        </p:nvSpPr>
        <p:spPr>
          <a:xfrm>
            <a:off x="646111" y="637357"/>
            <a:ext cx="9404723" cy="1400530"/>
          </a:xfrm>
        </p:spPr>
        <p:txBody>
          <a:bodyPr/>
          <a:lstStyle/>
          <a:p>
            <a:r>
              <a:rPr lang="fr-FR" dirty="0">
                <a:solidFill>
                  <a:srgbClr val="F5A408"/>
                </a:solidFill>
              </a:rPr>
              <a:t>Group </a:t>
            </a:r>
            <a:r>
              <a:rPr lang="fr-FR" dirty="0" err="1">
                <a:solidFill>
                  <a:srgbClr val="F5A408"/>
                </a:solidFill>
              </a:rPr>
              <a:t>Attribute</a:t>
            </a:r>
            <a:r>
              <a:rPr lang="fr-FR" dirty="0">
                <a:solidFill>
                  <a:srgbClr val="F5A408"/>
                </a:solidFill>
              </a:rPr>
              <a:t> </a:t>
            </a:r>
            <a:r>
              <a:rPr lang="fr-FR" dirty="0" err="1">
                <a:solidFill>
                  <a:srgbClr val="F5A408"/>
                </a:solidFill>
              </a:rPr>
              <a:t>Members</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C458A2D9-C8BC-4B37-A63F-63B8215557B4}"/>
              </a:ext>
            </a:extLst>
          </p:cNvPr>
          <p:cNvSpPr>
            <a:spLocks noGrp="1"/>
          </p:cNvSpPr>
          <p:nvPr>
            <p:ph type="sldNum" sz="quarter" idx="12"/>
          </p:nvPr>
        </p:nvSpPr>
        <p:spPr/>
        <p:txBody>
          <a:bodyPr/>
          <a:lstStyle/>
          <a:p>
            <a:fld id="{CA023DE9-D4F1-46C8-AA55-2918A9F7D5BD}" type="slidenum">
              <a:rPr lang="en-US" smtClean="0"/>
              <a:t>36</a:t>
            </a:fld>
            <a:endParaRPr lang="en-US"/>
          </a:p>
        </p:txBody>
      </p:sp>
      <p:sp>
        <p:nvSpPr>
          <p:cNvPr id="3" name="Rectangle 2">
            <a:extLst>
              <a:ext uri="{FF2B5EF4-FFF2-40B4-BE49-F238E27FC236}">
                <a16:creationId xmlns:a16="http://schemas.microsoft.com/office/drawing/2014/main" id="{A0CA8BAB-990D-4C0C-AA8F-EC7B7B8892C0}"/>
              </a:ext>
            </a:extLst>
          </p:cNvPr>
          <p:cNvSpPr/>
          <p:nvPr/>
        </p:nvSpPr>
        <p:spPr>
          <a:xfrm>
            <a:off x="1038895" y="1701832"/>
            <a:ext cx="10151843" cy="3293209"/>
          </a:xfrm>
          <a:prstGeom prst="rect">
            <a:avLst/>
          </a:prstGeom>
        </p:spPr>
        <p:txBody>
          <a:bodyPr wrap="square">
            <a:spAutoFit/>
          </a:bodyPr>
          <a:lstStyle/>
          <a:p>
            <a:r>
              <a:rPr lang="fr-FR" sz="2000" dirty="0">
                <a:solidFill>
                  <a:srgbClr val="D1D5DB"/>
                </a:solidFill>
                <a:latin typeface="Söhne"/>
              </a:rPr>
              <a:t>Dans un cube SSAS (SQL Server </a:t>
            </a:r>
            <a:r>
              <a:rPr lang="fr-FR" sz="2000" dirty="0" err="1">
                <a:solidFill>
                  <a:srgbClr val="D1D5DB"/>
                </a:solidFill>
                <a:latin typeface="Söhne"/>
              </a:rPr>
              <a:t>Analysis</a:t>
            </a:r>
            <a:r>
              <a:rPr lang="fr-FR" sz="2000" dirty="0">
                <a:solidFill>
                  <a:srgbClr val="D1D5DB"/>
                </a:solidFill>
                <a:latin typeface="Söhne"/>
              </a:rPr>
              <a:t> Services), la fonctionnalité "Group </a:t>
            </a:r>
            <a:r>
              <a:rPr lang="fr-FR" sz="2000" dirty="0" err="1">
                <a:solidFill>
                  <a:srgbClr val="D1D5DB"/>
                </a:solidFill>
                <a:latin typeface="Söhne"/>
              </a:rPr>
              <a:t>Attribute</a:t>
            </a:r>
            <a:r>
              <a:rPr lang="fr-FR" sz="2000" dirty="0">
                <a:solidFill>
                  <a:srgbClr val="D1D5DB"/>
                </a:solidFill>
                <a:latin typeface="Söhne"/>
              </a:rPr>
              <a:t> </a:t>
            </a:r>
            <a:r>
              <a:rPr lang="fr-FR" sz="2000" dirty="0" err="1">
                <a:solidFill>
                  <a:srgbClr val="D1D5DB"/>
                </a:solidFill>
                <a:latin typeface="Söhne"/>
              </a:rPr>
              <a:t>Members</a:t>
            </a:r>
            <a:r>
              <a:rPr lang="fr-FR" sz="2000" dirty="0">
                <a:solidFill>
                  <a:srgbClr val="D1D5DB"/>
                </a:solidFill>
                <a:latin typeface="Söhne"/>
              </a:rPr>
              <a:t>" permet d'organiser les membres d'un attribut en groupes logiques afin de faciliter l'analyse et la navigation. Elle contribue à améliorer l'utilisabilité et la compréhension du cube en regroupant les membres liés ensemble.</a:t>
            </a:r>
          </a:p>
          <a:p>
            <a:endParaRPr lang="fr-FR" sz="2000" dirty="0">
              <a:solidFill>
                <a:srgbClr val="D1D5DB"/>
              </a:solidFill>
              <a:latin typeface="Söhne"/>
            </a:endParaRPr>
          </a:p>
          <a:p>
            <a:r>
              <a:rPr lang="fr-FR" dirty="0"/>
              <a:t>Voici un exemple pour illustrer le concept : Supposons que vous ayez une dimension "Produit" dans votre cube SSAS, avec un attribut "Catégorie". L'attribut "Catégorie" possède des membres individuels tels que "Électronique", "Vêtements" et "Appareils ménagers". Cependant, vous pouvez souhaiter créer un groupe appelé "Technologie" comprenant le membre "Électronique" et un autre groupe appelé "Maison" incluant à la fois "Vêtements" et "Appareils ménagers".</a:t>
            </a:r>
            <a:endParaRPr lang="fr-FR" sz="2000" dirty="0"/>
          </a:p>
        </p:txBody>
      </p:sp>
    </p:spTree>
    <p:extLst>
      <p:ext uri="{BB962C8B-B14F-4D97-AF65-F5344CB8AC3E}">
        <p14:creationId xmlns:p14="http://schemas.microsoft.com/office/powerpoint/2010/main" val="2184608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799-9593-4B5D-8954-AA1C89241100}"/>
              </a:ext>
            </a:extLst>
          </p:cNvPr>
          <p:cNvSpPr>
            <a:spLocks noGrp="1"/>
          </p:cNvSpPr>
          <p:nvPr>
            <p:ph type="title"/>
          </p:nvPr>
        </p:nvSpPr>
        <p:spPr>
          <a:xfrm>
            <a:off x="667415" y="376753"/>
            <a:ext cx="9404723" cy="1400530"/>
          </a:xfrm>
        </p:spPr>
        <p:txBody>
          <a:bodyPr/>
          <a:lstStyle/>
          <a:p>
            <a:r>
              <a:rPr lang="fr-FR" dirty="0"/>
              <a:t>Group </a:t>
            </a:r>
            <a:r>
              <a:rPr lang="fr-FR" dirty="0" err="1"/>
              <a:t>Attribute</a:t>
            </a:r>
            <a:r>
              <a:rPr lang="fr-FR" dirty="0"/>
              <a:t> </a:t>
            </a:r>
            <a:r>
              <a:rPr lang="fr-FR" dirty="0" err="1"/>
              <a:t>Members</a:t>
            </a:r>
            <a:r>
              <a:rPr lang="fr-FR" dirty="0"/>
              <a:t> </a:t>
            </a:r>
            <a:r>
              <a:rPr lang="fr-FR" dirty="0" err="1"/>
              <a:t>salary</a:t>
            </a:r>
            <a:r>
              <a:rPr lang="fr-FR" dirty="0"/>
              <a:t> of </a:t>
            </a:r>
            <a:r>
              <a:rPr lang="fr-FR" dirty="0" err="1"/>
              <a:t>employee</a:t>
            </a:r>
            <a:r>
              <a:rPr lang="fr-FR" dirty="0"/>
              <a:t> </a:t>
            </a:r>
          </a:p>
        </p:txBody>
      </p:sp>
      <p:sp>
        <p:nvSpPr>
          <p:cNvPr id="4" name="Espace réservé du numéro de diapositive 3">
            <a:extLst>
              <a:ext uri="{FF2B5EF4-FFF2-40B4-BE49-F238E27FC236}">
                <a16:creationId xmlns:a16="http://schemas.microsoft.com/office/drawing/2014/main" id="{C458A2D9-C8BC-4B37-A63F-63B8215557B4}"/>
              </a:ext>
            </a:extLst>
          </p:cNvPr>
          <p:cNvSpPr>
            <a:spLocks noGrp="1"/>
          </p:cNvSpPr>
          <p:nvPr>
            <p:ph type="sldNum" sz="quarter" idx="12"/>
          </p:nvPr>
        </p:nvSpPr>
        <p:spPr/>
        <p:txBody>
          <a:bodyPr/>
          <a:lstStyle/>
          <a:p>
            <a:fld id="{CA023DE9-D4F1-46C8-AA55-2918A9F7D5BD}" type="slidenum">
              <a:rPr lang="en-US" smtClean="0"/>
              <a:t>37</a:t>
            </a:fld>
            <a:endParaRPr lang="en-US"/>
          </a:p>
        </p:txBody>
      </p:sp>
      <p:pic>
        <p:nvPicPr>
          <p:cNvPr id="10" name="Image 9">
            <a:extLst>
              <a:ext uri="{FF2B5EF4-FFF2-40B4-BE49-F238E27FC236}">
                <a16:creationId xmlns:a16="http://schemas.microsoft.com/office/drawing/2014/main" id="{ADCE679D-7DA0-4B06-9F19-4DEFACE9D0AC}"/>
              </a:ext>
            </a:extLst>
          </p:cNvPr>
          <p:cNvPicPr>
            <a:picLocks noChangeAspect="1"/>
          </p:cNvPicPr>
          <p:nvPr/>
        </p:nvPicPr>
        <p:blipFill rotWithShape="1">
          <a:blip r:embed="rId2"/>
          <a:srcRect l="2918" t="4102"/>
          <a:stretch/>
        </p:blipFill>
        <p:spPr>
          <a:xfrm>
            <a:off x="915864" y="4331198"/>
            <a:ext cx="4257675" cy="2265515"/>
          </a:xfrm>
          <a:prstGeom prst="rect">
            <a:avLst/>
          </a:prstGeom>
        </p:spPr>
      </p:pic>
      <p:pic>
        <p:nvPicPr>
          <p:cNvPr id="15" name="Image 14">
            <a:extLst>
              <a:ext uri="{FF2B5EF4-FFF2-40B4-BE49-F238E27FC236}">
                <a16:creationId xmlns:a16="http://schemas.microsoft.com/office/drawing/2014/main" id="{FB78A483-9842-4F82-9873-C786E9EA7EE4}"/>
              </a:ext>
            </a:extLst>
          </p:cNvPr>
          <p:cNvPicPr>
            <a:picLocks noChangeAspect="1"/>
          </p:cNvPicPr>
          <p:nvPr/>
        </p:nvPicPr>
        <p:blipFill>
          <a:blip r:embed="rId3"/>
          <a:stretch>
            <a:fillRect/>
          </a:stretch>
        </p:blipFill>
        <p:spPr>
          <a:xfrm>
            <a:off x="915864" y="1777283"/>
            <a:ext cx="4257675" cy="2390775"/>
          </a:xfrm>
          <a:prstGeom prst="rect">
            <a:avLst/>
          </a:prstGeom>
        </p:spPr>
      </p:pic>
      <p:pic>
        <p:nvPicPr>
          <p:cNvPr id="16" name="Image 15">
            <a:extLst>
              <a:ext uri="{FF2B5EF4-FFF2-40B4-BE49-F238E27FC236}">
                <a16:creationId xmlns:a16="http://schemas.microsoft.com/office/drawing/2014/main" id="{1304F381-0707-4654-B076-E4FE58554E5E}"/>
              </a:ext>
            </a:extLst>
          </p:cNvPr>
          <p:cNvPicPr>
            <a:picLocks noChangeAspect="1"/>
          </p:cNvPicPr>
          <p:nvPr/>
        </p:nvPicPr>
        <p:blipFill rotWithShape="1">
          <a:blip r:embed="rId4"/>
          <a:srcRect t="1870"/>
          <a:stretch/>
        </p:blipFill>
        <p:spPr>
          <a:xfrm>
            <a:off x="5566013" y="1777283"/>
            <a:ext cx="6261309" cy="4819430"/>
          </a:xfrm>
          <a:prstGeom prst="rect">
            <a:avLst/>
          </a:prstGeom>
        </p:spPr>
      </p:pic>
    </p:spTree>
    <p:extLst>
      <p:ext uri="{BB962C8B-B14F-4D97-AF65-F5344CB8AC3E}">
        <p14:creationId xmlns:p14="http://schemas.microsoft.com/office/powerpoint/2010/main" val="865272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p:txBody>
          <a:bodyPr/>
          <a:lstStyle/>
          <a:p>
            <a:r>
              <a:rPr lang="fr-FR" dirty="0"/>
              <a:t>Hiérarchies : cars info  </a:t>
            </a:r>
          </a:p>
        </p:txBody>
      </p:sp>
      <p:sp>
        <p:nvSpPr>
          <p:cNvPr id="3" name="Espace réservé du numéro de diapositive 2">
            <a:extLst>
              <a:ext uri="{FF2B5EF4-FFF2-40B4-BE49-F238E27FC236}">
                <a16:creationId xmlns:a16="http://schemas.microsoft.com/office/drawing/2014/main" id="{93188980-9222-49D7-AEF7-BB73D316C5F6}"/>
              </a:ext>
            </a:extLst>
          </p:cNvPr>
          <p:cNvSpPr>
            <a:spLocks noGrp="1"/>
          </p:cNvSpPr>
          <p:nvPr>
            <p:ph type="sldNum" sz="quarter" idx="12"/>
          </p:nvPr>
        </p:nvSpPr>
        <p:spPr/>
        <p:txBody>
          <a:bodyPr/>
          <a:lstStyle/>
          <a:p>
            <a:fld id="{CA023DE9-D4F1-46C8-AA55-2918A9F7D5BD}" type="slidenum">
              <a:rPr lang="en-US" smtClean="0"/>
              <a:t>38</a:t>
            </a:fld>
            <a:endParaRPr lang="en-US"/>
          </a:p>
        </p:txBody>
      </p:sp>
      <p:pic>
        <p:nvPicPr>
          <p:cNvPr id="4" name="Image 3">
            <a:extLst>
              <a:ext uri="{FF2B5EF4-FFF2-40B4-BE49-F238E27FC236}">
                <a16:creationId xmlns:a16="http://schemas.microsoft.com/office/drawing/2014/main" id="{A24447D8-C67A-408A-976B-2112A174C1C4}"/>
              </a:ext>
            </a:extLst>
          </p:cNvPr>
          <p:cNvPicPr>
            <a:picLocks noChangeAspect="1"/>
          </p:cNvPicPr>
          <p:nvPr/>
        </p:nvPicPr>
        <p:blipFill>
          <a:blip r:embed="rId2"/>
          <a:stretch>
            <a:fillRect/>
          </a:stretch>
        </p:blipFill>
        <p:spPr>
          <a:xfrm>
            <a:off x="1306900" y="2217103"/>
            <a:ext cx="9045640" cy="2787650"/>
          </a:xfrm>
          <a:prstGeom prst="rect">
            <a:avLst/>
          </a:prstGeom>
        </p:spPr>
      </p:pic>
    </p:spTree>
    <p:extLst>
      <p:ext uri="{BB962C8B-B14F-4D97-AF65-F5344CB8AC3E}">
        <p14:creationId xmlns:p14="http://schemas.microsoft.com/office/powerpoint/2010/main" val="602635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p:txBody>
          <a:bodyPr/>
          <a:lstStyle/>
          <a:p>
            <a:r>
              <a:rPr lang="fr-FR" dirty="0"/>
              <a:t>Hiérarchies : date</a:t>
            </a:r>
          </a:p>
        </p:txBody>
      </p:sp>
      <p:sp>
        <p:nvSpPr>
          <p:cNvPr id="3" name="Espace réservé du numéro de diapositive 2">
            <a:extLst>
              <a:ext uri="{FF2B5EF4-FFF2-40B4-BE49-F238E27FC236}">
                <a16:creationId xmlns:a16="http://schemas.microsoft.com/office/drawing/2014/main" id="{76F1F84C-FA42-403E-AAF1-A741862B62CA}"/>
              </a:ext>
            </a:extLst>
          </p:cNvPr>
          <p:cNvSpPr>
            <a:spLocks noGrp="1"/>
          </p:cNvSpPr>
          <p:nvPr>
            <p:ph type="sldNum" sz="quarter" idx="12"/>
          </p:nvPr>
        </p:nvSpPr>
        <p:spPr/>
        <p:txBody>
          <a:bodyPr/>
          <a:lstStyle/>
          <a:p>
            <a:fld id="{CA023DE9-D4F1-46C8-AA55-2918A9F7D5BD}" type="slidenum">
              <a:rPr lang="en-US" smtClean="0"/>
              <a:t>39</a:t>
            </a:fld>
            <a:endParaRPr lang="en-US"/>
          </a:p>
        </p:txBody>
      </p:sp>
      <p:pic>
        <p:nvPicPr>
          <p:cNvPr id="6" name="Image 5">
            <a:extLst>
              <a:ext uri="{FF2B5EF4-FFF2-40B4-BE49-F238E27FC236}">
                <a16:creationId xmlns:a16="http://schemas.microsoft.com/office/drawing/2014/main" id="{7AC66FB0-D73E-434B-9FC3-F2AF063651F4}"/>
              </a:ext>
            </a:extLst>
          </p:cNvPr>
          <p:cNvPicPr>
            <a:picLocks noChangeAspect="1"/>
          </p:cNvPicPr>
          <p:nvPr/>
        </p:nvPicPr>
        <p:blipFill>
          <a:blip r:embed="rId2"/>
          <a:stretch>
            <a:fillRect/>
          </a:stretch>
        </p:blipFill>
        <p:spPr>
          <a:xfrm>
            <a:off x="1633202" y="1591216"/>
            <a:ext cx="8308694" cy="3413537"/>
          </a:xfrm>
          <a:prstGeom prst="rect">
            <a:avLst/>
          </a:prstGeom>
        </p:spPr>
      </p:pic>
    </p:spTree>
    <p:extLst>
      <p:ext uri="{BB962C8B-B14F-4D97-AF65-F5344CB8AC3E}">
        <p14:creationId xmlns:p14="http://schemas.microsoft.com/office/powerpoint/2010/main" val="14770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AAC9D89-F962-4CAF-BD32-E952E82C8C2A}"/>
              </a:ext>
            </a:extLst>
          </p:cNvPr>
          <p:cNvSpPr/>
          <p:nvPr/>
        </p:nvSpPr>
        <p:spPr>
          <a:xfrm>
            <a:off x="2662466" y="3140784"/>
            <a:ext cx="6867068" cy="335866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2D972799-9593-4B5D-8954-AA1C89241100}"/>
              </a:ext>
            </a:extLst>
          </p:cNvPr>
          <p:cNvSpPr>
            <a:spLocks noGrp="1"/>
          </p:cNvSpPr>
          <p:nvPr>
            <p:ph type="title"/>
          </p:nvPr>
        </p:nvSpPr>
        <p:spPr>
          <a:xfrm>
            <a:off x="646111" y="637357"/>
            <a:ext cx="9404723" cy="1400530"/>
          </a:xfrm>
        </p:spPr>
        <p:txBody>
          <a:bodyPr/>
          <a:lstStyle/>
          <a:p>
            <a:r>
              <a:rPr lang="fr-FR" dirty="0">
                <a:solidFill>
                  <a:schemeClr val="tx1">
                    <a:lumMod val="50000"/>
                  </a:schemeClr>
                </a:solidFill>
              </a:rPr>
              <a:t>Introduction</a:t>
            </a:r>
          </a:p>
        </p:txBody>
      </p:sp>
      <p:sp>
        <p:nvSpPr>
          <p:cNvPr id="3" name="Content Placeholder 2">
            <a:extLst>
              <a:ext uri="{FF2B5EF4-FFF2-40B4-BE49-F238E27FC236}">
                <a16:creationId xmlns:a16="http://schemas.microsoft.com/office/drawing/2014/main" id="{5270FBD7-088F-4AD1-95AB-6D59A35D044A}"/>
              </a:ext>
            </a:extLst>
          </p:cNvPr>
          <p:cNvSpPr>
            <a:spLocks noGrp="1"/>
          </p:cNvSpPr>
          <p:nvPr>
            <p:ph idx="1"/>
          </p:nvPr>
        </p:nvSpPr>
        <p:spPr>
          <a:xfrm>
            <a:off x="525402" y="1625887"/>
            <a:ext cx="11020487" cy="4779395"/>
          </a:xfrm>
        </p:spPr>
        <p:txBody>
          <a:bodyPr>
            <a:normAutofit/>
          </a:bodyPr>
          <a:lstStyle/>
          <a:p>
            <a:r>
              <a:rPr lang="fr-FR" dirty="0"/>
              <a:t>Dans cette présentation, nous allons examiner les différentes étapes du projet, depuis la collecte des données jusqu'à la création du modèle OLAP et la présentation des résultats obtenus. Nous allons également mettre en évidence les principales fonctionnalités et les avantages de notre solution.</a:t>
            </a:r>
          </a:p>
        </p:txBody>
      </p:sp>
      <p:sp>
        <p:nvSpPr>
          <p:cNvPr id="5" name="Espace réservé du numéro de diapositive 4">
            <a:extLst>
              <a:ext uri="{FF2B5EF4-FFF2-40B4-BE49-F238E27FC236}">
                <a16:creationId xmlns:a16="http://schemas.microsoft.com/office/drawing/2014/main" id="{05AA04EB-6574-4F32-848B-1BF53F194D14}"/>
              </a:ext>
            </a:extLst>
          </p:cNvPr>
          <p:cNvSpPr>
            <a:spLocks noGrp="1"/>
          </p:cNvSpPr>
          <p:nvPr>
            <p:ph type="sldNum" sz="quarter" idx="12"/>
          </p:nvPr>
        </p:nvSpPr>
        <p:spPr/>
        <p:txBody>
          <a:bodyPr/>
          <a:lstStyle/>
          <a:p>
            <a:fld id="{CA023DE9-D4F1-46C8-AA55-2918A9F7D5BD}" type="slidenum">
              <a:rPr lang="en-US" smtClean="0"/>
              <a:t>4</a:t>
            </a:fld>
            <a:endParaRPr lang="en-US"/>
          </a:p>
        </p:txBody>
      </p:sp>
      <p:pic>
        <p:nvPicPr>
          <p:cNvPr id="2050" name="Picture 2" descr="What Is OLAP? OLAP Defined | NetSuite">
            <a:extLst>
              <a:ext uri="{FF2B5EF4-FFF2-40B4-BE49-F238E27FC236}">
                <a16:creationId xmlns:a16="http://schemas.microsoft.com/office/drawing/2014/main" id="{F8DD731E-112E-43B3-8774-FE925456F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423" y="2962073"/>
            <a:ext cx="6950443" cy="353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66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08BD-06B5-4868-B47B-800B03FAB910}"/>
              </a:ext>
            </a:extLst>
          </p:cNvPr>
          <p:cNvSpPr>
            <a:spLocks noGrp="1"/>
          </p:cNvSpPr>
          <p:nvPr>
            <p:ph type="title"/>
          </p:nvPr>
        </p:nvSpPr>
        <p:spPr/>
        <p:txBody>
          <a:bodyPr/>
          <a:lstStyle/>
          <a:p>
            <a:r>
              <a:rPr lang="fr-FR" dirty="0"/>
              <a:t>Hiérarchies : location</a:t>
            </a:r>
          </a:p>
        </p:txBody>
      </p:sp>
      <p:sp>
        <p:nvSpPr>
          <p:cNvPr id="3" name="Espace réservé du numéro de diapositive 2">
            <a:extLst>
              <a:ext uri="{FF2B5EF4-FFF2-40B4-BE49-F238E27FC236}">
                <a16:creationId xmlns:a16="http://schemas.microsoft.com/office/drawing/2014/main" id="{92DF142D-5632-424E-AB4E-0599DDAA55F9}"/>
              </a:ext>
            </a:extLst>
          </p:cNvPr>
          <p:cNvSpPr>
            <a:spLocks noGrp="1"/>
          </p:cNvSpPr>
          <p:nvPr>
            <p:ph type="sldNum" sz="quarter" idx="12"/>
          </p:nvPr>
        </p:nvSpPr>
        <p:spPr/>
        <p:txBody>
          <a:bodyPr/>
          <a:lstStyle/>
          <a:p>
            <a:fld id="{CA023DE9-D4F1-46C8-AA55-2918A9F7D5BD}" type="slidenum">
              <a:rPr lang="en-US" smtClean="0"/>
              <a:t>40</a:t>
            </a:fld>
            <a:endParaRPr lang="en-US"/>
          </a:p>
        </p:txBody>
      </p:sp>
      <p:pic>
        <p:nvPicPr>
          <p:cNvPr id="5" name="Image 4">
            <a:extLst>
              <a:ext uri="{FF2B5EF4-FFF2-40B4-BE49-F238E27FC236}">
                <a16:creationId xmlns:a16="http://schemas.microsoft.com/office/drawing/2014/main" id="{E3BFE3AF-7A8C-4A45-ABDD-AE1EBB81560E}"/>
              </a:ext>
            </a:extLst>
          </p:cNvPr>
          <p:cNvPicPr>
            <a:picLocks noChangeAspect="1"/>
          </p:cNvPicPr>
          <p:nvPr/>
        </p:nvPicPr>
        <p:blipFill rotWithShape="1">
          <a:blip r:embed="rId2"/>
          <a:srcRect t="4206"/>
          <a:stretch/>
        </p:blipFill>
        <p:spPr>
          <a:xfrm>
            <a:off x="1170210" y="1853248"/>
            <a:ext cx="10185956" cy="3155325"/>
          </a:xfrm>
          <a:prstGeom prst="rect">
            <a:avLst/>
          </a:prstGeom>
        </p:spPr>
      </p:pic>
    </p:spTree>
    <p:extLst>
      <p:ext uri="{BB962C8B-B14F-4D97-AF65-F5344CB8AC3E}">
        <p14:creationId xmlns:p14="http://schemas.microsoft.com/office/powerpoint/2010/main" val="1288342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56086-3308-4572-A086-F2224B266B22}"/>
              </a:ext>
            </a:extLst>
          </p:cNvPr>
          <p:cNvSpPr>
            <a:spLocks noGrp="1"/>
          </p:cNvSpPr>
          <p:nvPr>
            <p:ph type="title"/>
          </p:nvPr>
        </p:nvSpPr>
        <p:spPr>
          <a:xfrm>
            <a:off x="663693" y="1569342"/>
            <a:ext cx="9706429" cy="1400530"/>
          </a:xfrm>
        </p:spPr>
        <p:txBody>
          <a:bodyPr/>
          <a:lstStyle/>
          <a:p>
            <a:r>
              <a:rPr lang="fr-FR" dirty="0" err="1">
                <a:solidFill>
                  <a:srgbClr val="FFC000"/>
                </a:solidFill>
              </a:rPr>
              <a:t>Create</a:t>
            </a:r>
            <a:r>
              <a:rPr lang="fr-FR" dirty="0">
                <a:solidFill>
                  <a:srgbClr val="FFC000"/>
                </a:solidFill>
              </a:rPr>
              <a:t> a Non-Natural </a:t>
            </a:r>
            <a:r>
              <a:rPr lang="fr-FR" dirty="0" err="1">
                <a:solidFill>
                  <a:srgbClr val="FFC000"/>
                </a:solidFill>
              </a:rPr>
              <a:t>Hierarchy</a:t>
            </a:r>
            <a:endParaRPr lang="fr-FR" dirty="0">
              <a:solidFill>
                <a:srgbClr val="FFC000"/>
              </a:solidFill>
            </a:endParaRPr>
          </a:p>
        </p:txBody>
      </p:sp>
      <p:sp>
        <p:nvSpPr>
          <p:cNvPr id="4" name="Espace réservé du numéro de diapositive 3">
            <a:extLst>
              <a:ext uri="{FF2B5EF4-FFF2-40B4-BE49-F238E27FC236}">
                <a16:creationId xmlns:a16="http://schemas.microsoft.com/office/drawing/2014/main" id="{F0D90BB6-35FE-4190-96B2-AA653C650EB3}"/>
              </a:ext>
            </a:extLst>
          </p:cNvPr>
          <p:cNvSpPr>
            <a:spLocks noGrp="1"/>
          </p:cNvSpPr>
          <p:nvPr>
            <p:ph type="sldNum" sz="quarter" idx="12"/>
          </p:nvPr>
        </p:nvSpPr>
        <p:spPr/>
        <p:txBody>
          <a:bodyPr/>
          <a:lstStyle/>
          <a:p>
            <a:fld id="{CA023DE9-D4F1-46C8-AA55-2918A9F7D5BD}" type="slidenum">
              <a:rPr lang="en-US" smtClean="0"/>
              <a:t>41</a:t>
            </a:fld>
            <a:endParaRPr lang="en-US"/>
          </a:p>
        </p:txBody>
      </p:sp>
      <p:sp>
        <p:nvSpPr>
          <p:cNvPr id="3" name="Rectangle 2">
            <a:extLst>
              <a:ext uri="{FF2B5EF4-FFF2-40B4-BE49-F238E27FC236}">
                <a16:creationId xmlns:a16="http://schemas.microsoft.com/office/drawing/2014/main" id="{6DA12100-49BC-4EC2-90CC-94E24A24293B}"/>
              </a:ext>
            </a:extLst>
          </p:cNvPr>
          <p:cNvSpPr/>
          <p:nvPr/>
        </p:nvSpPr>
        <p:spPr>
          <a:xfrm>
            <a:off x="707658" y="2776440"/>
            <a:ext cx="10544628" cy="1938992"/>
          </a:xfrm>
          <a:prstGeom prst="rect">
            <a:avLst/>
          </a:prstGeom>
        </p:spPr>
        <p:txBody>
          <a:bodyPr wrap="square">
            <a:spAutoFit/>
          </a:bodyPr>
          <a:lstStyle/>
          <a:p>
            <a:r>
              <a:rPr lang="fr-FR" sz="2400" dirty="0"/>
              <a:t>une hiérarchie non naturelle dans SSAS vous permet de créer des structures hiérarchiques personnalisées au sein d'une dimension qui ne sont pas basées sur les relations inhérentes de la source de données sous-jacente. Cela offre une flexibilité dans l'organisation des attributs à des fins d'analyse et de </a:t>
            </a:r>
            <a:r>
              <a:rPr lang="fr-FR" sz="2400" dirty="0" err="1"/>
              <a:t>reporting</a:t>
            </a:r>
            <a:r>
              <a:rPr lang="fr-FR" sz="2400" dirty="0"/>
              <a:t>, selon vos besoins spécifiques.</a:t>
            </a:r>
            <a:endParaRPr lang="fr-FR" sz="2800" dirty="0"/>
          </a:p>
        </p:txBody>
      </p:sp>
    </p:spTree>
    <p:extLst>
      <p:ext uri="{BB962C8B-B14F-4D97-AF65-F5344CB8AC3E}">
        <p14:creationId xmlns:p14="http://schemas.microsoft.com/office/powerpoint/2010/main" val="1578375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56086-3308-4572-A086-F2224B266B22}"/>
              </a:ext>
            </a:extLst>
          </p:cNvPr>
          <p:cNvSpPr>
            <a:spLocks noGrp="1"/>
          </p:cNvSpPr>
          <p:nvPr>
            <p:ph type="title"/>
          </p:nvPr>
        </p:nvSpPr>
        <p:spPr>
          <a:xfrm>
            <a:off x="646111" y="452718"/>
            <a:ext cx="9706429" cy="1400530"/>
          </a:xfrm>
        </p:spPr>
        <p:txBody>
          <a:bodyPr/>
          <a:lstStyle/>
          <a:p>
            <a:r>
              <a:rPr lang="fr-FR" dirty="0" err="1">
                <a:solidFill>
                  <a:srgbClr val="FFC000"/>
                </a:solidFill>
              </a:rPr>
              <a:t>Create</a:t>
            </a:r>
            <a:r>
              <a:rPr lang="fr-FR" dirty="0">
                <a:solidFill>
                  <a:srgbClr val="FFC000"/>
                </a:solidFill>
              </a:rPr>
              <a:t> a Non-Natural </a:t>
            </a:r>
            <a:r>
              <a:rPr lang="fr-FR" dirty="0" err="1">
                <a:solidFill>
                  <a:srgbClr val="FFC000"/>
                </a:solidFill>
              </a:rPr>
              <a:t>Hierarchy</a:t>
            </a:r>
            <a:endParaRPr lang="fr-FR" dirty="0">
              <a:solidFill>
                <a:srgbClr val="FFC000"/>
              </a:solidFill>
            </a:endParaRPr>
          </a:p>
        </p:txBody>
      </p:sp>
      <p:sp>
        <p:nvSpPr>
          <p:cNvPr id="4" name="Espace réservé du numéro de diapositive 3">
            <a:extLst>
              <a:ext uri="{FF2B5EF4-FFF2-40B4-BE49-F238E27FC236}">
                <a16:creationId xmlns:a16="http://schemas.microsoft.com/office/drawing/2014/main" id="{F0D90BB6-35FE-4190-96B2-AA653C650EB3}"/>
              </a:ext>
            </a:extLst>
          </p:cNvPr>
          <p:cNvSpPr>
            <a:spLocks noGrp="1"/>
          </p:cNvSpPr>
          <p:nvPr>
            <p:ph type="sldNum" sz="quarter" idx="12"/>
          </p:nvPr>
        </p:nvSpPr>
        <p:spPr/>
        <p:txBody>
          <a:bodyPr/>
          <a:lstStyle/>
          <a:p>
            <a:fld id="{CA023DE9-D4F1-46C8-AA55-2918A9F7D5BD}" type="slidenum">
              <a:rPr lang="en-US" smtClean="0"/>
              <a:t>42</a:t>
            </a:fld>
            <a:endParaRPr lang="en-US"/>
          </a:p>
        </p:txBody>
      </p:sp>
      <p:pic>
        <p:nvPicPr>
          <p:cNvPr id="7" name="Image 6">
            <a:extLst>
              <a:ext uri="{FF2B5EF4-FFF2-40B4-BE49-F238E27FC236}">
                <a16:creationId xmlns:a16="http://schemas.microsoft.com/office/drawing/2014/main" id="{423B8AF4-1842-4D8B-920C-285728A6D88F}"/>
              </a:ext>
            </a:extLst>
          </p:cNvPr>
          <p:cNvPicPr>
            <a:picLocks noChangeAspect="1"/>
          </p:cNvPicPr>
          <p:nvPr/>
        </p:nvPicPr>
        <p:blipFill rotWithShape="1">
          <a:blip r:embed="rId2"/>
          <a:srcRect l="26045" r="45061" b="49471"/>
          <a:stretch/>
        </p:blipFill>
        <p:spPr>
          <a:xfrm>
            <a:off x="988686" y="1392988"/>
            <a:ext cx="3390904" cy="2363772"/>
          </a:xfrm>
          <a:prstGeom prst="rect">
            <a:avLst/>
          </a:prstGeom>
        </p:spPr>
      </p:pic>
      <p:pic>
        <p:nvPicPr>
          <p:cNvPr id="8" name="Image 7">
            <a:extLst>
              <a:ext uri="{FF2B5EF4-FFF2-40B4-BE49-F238E27FC236}">
                <a16:creationId xmlns:a16="http://schemas.microsoft.com/office/drawing/2014/main" id="{364EF513-DC8C-43D2-8B82-D73E905F62DA}"/>
              </a:ext>
            </a:extLst>
          </p:cNvPr>
          <p:cNvPicPr>
            <a:picLocks noChangeAspect="1"/>
          </p:cNvPicPr>
          <p:nvPr/>
        </p:nvPicPr>
        <p:blipFill rotWithShape="1">
          <a:blip r:embed="rId3"/>
          <a:srcRect l="1427" t="1408" r="1710" b="1690"/>
          <a:stretch/>
        </p:blipFill>
        <p:spPr>
          <a:xfrm>
            <a:off x="1020420" y="3848746"/>
            <a:ext cx="3359170" cy="2556536"/>
          </a:xfrm>
          <a:prstGeom prst="rect">
            <a:avLst/>
          </a:prstGeom>
        </p:spPr>
      </p:pic>
      <p:pic>
        <p:nvPicPr>
          <p:cNvPr id="10" name="Image 9">
            <a:extLst>
              <a:ext uri="{FF2B5EF4-FFF2-40B4-BE49-F238E27FC236}">
                <a16:creationId xmlns:a16="http://schemas.microsoft.com/office/drawing/2014/main" id="{9A900B12-241E-4B9D-AB10-B960BB099A25}"/>
              </a:ext>
            </a:extLst>
          </p:cNvPr>
          <p:cNvPicPr>
            <a:picLocks noChangeAspect="1"/>
          </p:cNvPicPr>
          <p:nvPr/>
        </p:nvPicPr>
        <p:blipFill>
          <a:blip r:embed="rId4"/>
          <a:stretch>
            <a:fillRect/>
          </a:stretch>
        </p:blipFill>
        <p:spPr>
          <a:xfrm>
            <a:off x="4775401" y="1949849"/>
            <a:ext cx="6643057" cy="3613823"/>
          </a:xfrm>
          <a:prstGeom prst="rect">
            <a:avLst/>
          </a:prstGeom>
        </p:spPr>
      </p:pic>
    </p:spTree>
    <p:extLst>
      <p:ext uri="{BB962C8B-B14F-4D97-AF65-F5344CB8AC3E}">
        <p14:creationId xmlns:p14="http://schemas.microsoft.com/office/powerpoint/2010/main" val="1606624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F8971-976E-496A-B94E-AF0C2448E224}"/>
              </a:ext>
            </a:extLst>
          </p:cNvPr>
          <p:cNvSpPr>
            <a:spLocks noGrp="1"/>
          </p:cNvSpPr>
          <p:nvPr>
            <p:ph type="title"/>
          </p:nvPr>
        </p:nvSpPr>
        <p:spPr/>
        <p:txBody>
          <a:bodyPr/>
          <a:lstStyle/>
          <a:p>
            <a:r>
              <a:rPr lang="en-US" dirty="0"/>
              <a:t>Browse Non-Natural </a:t>
            </a:r>
            <a:r>
              <a:rPr lang="en-US" dirty="0" err="1"/>
              <a:t>Hierarchyin</a:t>
            </a:r>
            <a:r>
              <a:rPr lang="en-US" dirty="0"/>
              <a:t> a Cube</a:t>
            </a:r>
            <a:endParaRPr lang="fr-FR" dirty="0"/>
          </a:p>
        </p:txBody>
      </p:sp>
      <p:sp>
        <p:nvSpPr>
          <p:cNvPr id="4" name="Espace réservé du numéro de diapositive 3">
            <a:extLst>
              <a:ext uri="{FF2B5EF4-FFF2-40B4-BE49-F238E27FC236}">
                <a16:creationId xmlns:a16="http://schemas.microsoft.com/office/drawing/2014/main" id="{8D4E1EAA-0FB8-4013-8FEB-AEE7C5E4671F}"/>
              </a:ext>
            </a:extLst>
          </p:cNvPr>
          <p:cNvSpPr>
            <a:spLocks noGrp="1"/>
          </p:cNvSpPr>
          <p:nvPr>
            <p:ph type="sldNum" sz="quarter" idx="12"/>
          </p:nvPr>
        </p:nvSpPr>
        <p:spPr/>
        <p:txBody>
          <a:bodyPr/>
          <a:lstStyle/>
          <a:p>
            <a:fld id="{CA023DE9-D4F1-46C8-AA55-2918A9F7D5BD}" type="slidenum">
              <a:rPr lang="en-US" smtClean="0"/>
              <a:t>43</a:t>
            </a:fld>
            <a:endParaRPr lang="en-US"/>
          </a:p>
        </p:txBody>
      </p:sp>
      <p:pic>
        <p:nvPicPr>
          <p:cNvPr id="7" name="Image 6">
            <a:extLst>
              <a:ext uri="{FF2B5EF4-FFF2-40B4-BE49-F238E27FC236}">
                <a16:creationId xmlns:a16="http://schemas.microsoft.com/office/drawing/2014/main" id="{C59A3A39-DD49-49BA-874E-765F8D85C932}"/>
              </a:ext>
            </a:extLst>
          </p:cNvPr>
          <p:cNvPicPr>
            <a:picLocks noChangeAspect="1"/>
          </p:cNvPicPr>
          <p:nvPr/>
        </p:nvPicPr>
        <p:blipFill>
          <a:blip r:embed="rId2"/>
          <a:stretch>
            <a:fillRect/>
          </a:stretch>
        </p:blipFill>
        <p:spPr>
          <a:xfrm>
            <a:off x="2305318" y="1638936"/>
            <a:ext cx="8349803" cy="4766346"/>
          </a:xfrm>
          <a:prstGeom prst="rect">
            <a:avLst/>
          </a:prstGeom>
        </p:spPr>
      </p:pic>
      <p:sp>
        <p:nvSpPr>
          <p:cNvPr id="8" name="Rectangle 7">
            <a:extLst>
              <a:ext uri="{FF2B5EF4-FFF2-40B4-BE49-F238E27FC236}">
                <a16:creationId xmlns:a16="http://schemas.microsoft.com/office/drawing/2014/main" id="{36B794F0-D830-405D-990B-3673EC9B787E}"/>
              </a:ext>
            </a:extLst>
          </p:cNvPr>
          <p:cNvSpPr/>
          <p:nvPr/>
        </p:nvSpPr>
        <p:spPr>
          <a:xfrm>
            <a:off x="2820473" y="4211392"/>
            <a:ext cx="1223493" cy="231819"/>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9" name="Rectangle 8">
            <a:extLst>
              <a:ext uri="{FF2B5EF4-FFF2-40B4-BE49-F238E27FC236}">
                <a16:creationId xmlns:a16="http://schemas.microsoft.com/office/drawing/2014/main" id="{40A7B779-E995-4E2C-896E-9D1E64E96183}"/>
              </a:ext>
            </a:extLst>
          </p:cNvPr>
          <p:cNvSpPr/>
          <p:nvPr/>
        </p:nvSpPr>
        <p:spPr>
          <a:xfrm>
            <a:off x="2820473" y="5771393"/>
            <a:ext cx="1223493" cy="231819"/>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280351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56086-3308-4572-A086-F2224B266B22}"/>
              </a:ext>
            </a:extLst>
          </p:cNvPr>
          <p:cNvSpPr>
            <a:spLocks noGrp="1"/>
          </p:cNvSpPr>
          <p:nvPr>
            <p:ph type="title"/>
          </p:nvPr>
        </p:nvSpPr>
        <p:spPr>
          <a:xfrm>
            <a:off x="646111" y="452718"/>
            <a:ext cx="9706429" cy="1400530"/>
          </a:xfrm>
        </p:spPr>
        <p:txBody>
          <a:bodyPr/>
          <a:lstStyle/>
          <a:p>
            <a:r>
              <a:rPr lang="fr-FR" dirty="0" err="1">
                <a:solidFill>
                  <a:srgbClr val="FFC000"/>
                </a:solidFill>
              </a:rPr>
              <a:t>Create</a:t>
            </a:r>
            <a:r>
              <a:rPr lang="fr-FR" dirty="0">
                <a:solidFill>
                  <a:srgbClr val="FFC000"/>
                </a:solidFill>
              </a:rPr>
              <a:t> </a:t>
            </a:r>
            <a:r>
              <a:rPr lang="fr-FR" dirty="0" err="1">
                <a:solidFill>
                  <a:srgbClr val="FFC000"/>
                </a:solidFill>
              </a:rPr>
              <a:t>Attribute</a:t>
            </a:r>
            <a:r>
              <a:rPr lang="fr-FR" dirty="0">
                <a:solidFill>
                  <a:srgbClr val="FFC000"/>
                </a:solidFill>
              </a:rPr>
              <a:t> </a:t>
            </a:r>
            <a:r>
              <a:rPr lang="fr-FR" dirty="0" err="1">
                <a:solidFill>
                  <a:srgbClr val="FFC000"/>
                </a:solidFill>
              </a:rPr>
              <a:t>Relationships</a:t>
            </a:r>
            <a:r>
              <a:rPr lang="fr-FR" dirty="0">
                <a:solidFill>
                  <a:srgbClr val="FFC000"/>
                </a:solidFill>
              </a:rPr>
              <a:t> : </a:t>
            </a:r>
            <a:r>
              <a:rPr lang="fr-FR" dirty="0" err="1">
                <a:solidFill>
                  <a:srgbClr val="FFC000"/>
                </a:solidFill>
              </a:rPr>
              <a:t>Date.dim</a:t>
            </a:r>
            <a:endParaRPr lang="fr-FR" dirty="0">
              <a:solidFill>
                <a:srgbClr val="FFC000"/>
              </a:solidFill>
            </a:endParaRPr>
          </a:p>
        </p:txBody>
      </p:sp>
      <p:sp>
        <p:nvSpPr>
          <p:cNvPr id="4" name="Espace réservé du numéro de diapositive 3">
            <a:extLst>
              <a:ext uri="{FF2B5EF4-FFF2-40B4-BE49-F238E27FC236}">
                <a16:creationId xmlns:a16="http://schemas.microsoft.com/office/drawing/2014/main" id="{F0D90BB6-35FE-4190-96B2-AA653C650EB3}"/>
              </a:ext>
            </a:extLst>
          </p:cNvPr>
          <p:cNvSpPr>
            <a:spLocks noGrp="1"/>
          </p:cNvSpPr>
          <p:nvPr>
            <p:ph type="sldNum" sz="quarter" idx="12"/>
          </p:nvPr>
        </p:nvSpPr>
        <p:spPr/>
        <p:txBody>
          <a:bodyPr/>
          <a:lstStyle/>
          <a:p>
            <a:fld id="{CA023DE9-D4F1-46C8-AA55-2918A9F7D5BD}" type="slidenum">
              <a:rPr lang="en-US" smtClean="0"/>
              <a:t>44</a:t>
            </a:fld>
            <a:endParaRPr lang="en-US"/>
          </a:p>
        </p:txBody>
      </p:sp>
      <p:sp>
        <p:nvSpPr>
          <p:cNvPr id="3" name="Rectangle 2">
            <a:extLst>
              <a:ext uri="{FF2B5EF4-FFF2-40B4-BE49-F238E27FC236}">
                <a16:creationId xmlns:a16="http://schemas.microsoft.com/office/drawing/2014/main" id="{2EED2373-2C03-4F6F-BA19-22F3E52D57D7}"/>
              </a:ext>
            </a:extLst>
          </p:cNvPr>
          <p:cNvSpPr/>
          <p:nvPr/>
        </p:nvSpPr>
        <p:spPr>
          <a:xfrm>
            <a:off x="845712" y="2010237"/>
            <a:ext cx="10668001" cy="923330"/>
          </a:xfrm>
          <a:prstGeom prst="rect">
            <a:avLst/>
          </a:prstGeom>
        </p:spPr>
        <p:txBody>
          <a:bodyPr wrap="square">
            <a:spAutoFit/>
          </a:bodyPr>
          <a:lstStyle/>
          <a:p>
            <a:r>
              <a:rPr lang="fr-FR" dirty="0">
                <a:solidFill>
                  <a:srgbClr val="D1D5DB"/>
                </a:solidFill>
                <a:latin typeface="Söhne"/>
              </a:rPr>
              <a:t>l'utilisation des relations d'attributs dans SSAS permet de créer des hiérarchies basées sur les relations logiques entre les attributs d'une dimension. Cela améliore les performances, facilite la compréhension logique, garantit des agrégations précises et simplifie la maintenance de la structure dimensionnelle.</a:t>
            </a:r>
            <a:endParaRPr lang="fr-FR" dirty="0"/>
          </a:p>
        </p:txBody>
      </p:sp>
      <p:pic>
        <p:nvPicPr>
          <p:cNvPr id="5" name="Image 4">
            <a:extLst>
              <a:ext uri="{FF2B5EF4-FFF2-40B4-BE49-F238E27FC236}">
                <a16:creationId xmlns:a16="http://schemas.microsoft.com/office/drawing/2014/main" id="{8A3A7AEE-7551-4FFB-A7BF-9D682652FC56}"/>
              </a:ext>
            </a:extLst>
          </p:cNvPr>
          <p:cNvPicPr>
            <a:picLocks noChangeAspect="1"/>
          </p:cNvPicPr>
          <p:nvPr/>
        </p:nvPicPr>
        <p:blipFill>
          <a:blip r:embed="rId2"/>
          <a:stretch>
            <a:fillRect/>
          </a:stretch>
        </p:blipFill>
        <p:spPr>
          <a:xfrm>
            <a:off x="845712" y="3429000"/>
            <a:ext cx="4276725" cy="1562100"/>
          </a:xfrm>
          <a:prstGeom prst="rect">
            <a:avLst/>
          </a:prstGeom>
        </p:spPr>
      </p:pic>
      <p:sp>
        <p:nvSpPr>
          <p:cNvPr id="7" name="ZoneTexte 6">
            <a:extLst>
              <a:ext uri="{FF2B5EF4-FFF2-40B4-BE49-F238E27FC236}">
                <a16:creationId xmlns:a16="http://schemas.microsoft.com/office/drawing/2014/main" id="{63722F14-3D6D-4A86-A68E-830A9965960E}"/>
              </a:ext>
            </a:extLst>
          </p:cNvPr>
          <p:cNvSpPr txBox="1"/>
          <p:nvPr/>
        </p:nvSpPr>
        <p:spPr>
          <a:xfrm>
            <a:off x="1326525" y="5117201"/>
            <a:ext cx="2536272" cy="369332"/>
          </a:xfrm>
          <a:prstGeom prst="rect">
            <a:avLst/>
          </a:prstGeom>
          <a:noFill/>
        </p:spPr>
        <p:txBody>
          <a:bodyPr wrap="none" rtlCol="0">
            <a:spAutoFit/>
          </a:bodyPr>
          <a:lstStyle/>
          <a:p>
            <a:r>
              <a:rPr lang="fr-FR" dirty="0"/>
              <a:t>QUARTER PROPERTIES</a:t>
            </a:r>
          </a:p>
        </p:txBody>
      </p:sp>
      <p:pic>
        <p:nvPicPr>
          <p:cNvPr id="8" name="Image 7">
            <a:extLst>
              <a:ext uri="{FF2B5EF4-FFF2-40B4-BE49-F238E27FC236}">
                <a16:creationId xmlns:a16="http://schemas.microsoft.com/office/drawing/2014/main" id="{14A194E6-6397-4D6F-8D78-4F0BC1CDAF33}"/>
              </a:ext>
            </a:extLst>
          </p:cNvPr>
          <p:cNvPicPr>
            <a:picLocks noChangeAspect="1"/>
          </p:cNvPicPr>
          <p:nvPr/>
        </p:nvPicPr>
        <p:blipFill>
          <a:blip r:embed="rId3"/>
          <a:stretch>
            <a:fillRect/>
          </a:stretch>
        </p:blipFill>
        <p:spPr>
          <a:xfrm>
            <a:off x="5565559" y="3429000"/>
            <a:ext cx="4666146" cy="1688201"/>
          </a:xfrm>
          <a:prstGeom prst="rect">
            <a:avLst/>
          </a:prstGeom>
        </p:spPr>
      </p:pic>
      <p:sp>
        <p:nvSpPr>
          <p:cNvPr id="9" name="ZoneTexte 8">
            <a:extLst>
              <a:ext uri="{FF2B5EF4-FFF2-40B4-BE49-F238E27FC236}">
                <a16:creationId xmlns:a16="http://schemas.microsoft.com/office/drawing/2014/main" id="{52070593-63A9-49D6-A999-14B8E00610BF}"/>
              </a:ext>
            </a:extLst>
          </p:cNvPr>
          <p:cNvSpPr txBox="1"/>
          <p:nvPr/>
        </p:nvSpPr>
        <p:spPr>
          <a:xfrm>
            <a:off x="6836536" y="5117201"/>
            <a:ext cx="2351926" cy="369332"/>
          </a:xfrm>
          <a:prstGeom prst="rect">
            <a:avLst/>
          </a:prstGeom>
          <a:noFill/>
        </p:spPr>
        <p:txBody>
          <a:bodyPr wrap="none" rtlCol="0">
            <a:spAutoFit/>
          </a:bodyPr>
          <a:lstStyle/>
          <a:p>
            <a:r>
              <a:rPr lang="fr-FR" dirty="0"/>
              <a:t>MONTH PROPERTIES</a:t>
            </a:r>
          </a:p>
        </p:txBody>
      </p:sp>
    </p:spTree>
    <p:extLst>
      <p:ext uri="{BB962C8B-B14F-4D97-AF65-F5344CB8AC3E}">
        <p14:creationId xmlns:p14="http://schemas.microsoft.com/office/powerpoint/2010/main" val="578173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56086-3308-4572-A086-F2224B266B22}"/>
              </a:ext>
            </a:extLst>
          </p:cNvPr>
          <p:cNvSpPr>
            <a:spLocks noGrp="1"/>
          </p:cNvSpPr>
          <p:nvPr>
            <p:ph type="title"/>
          </p:nvPr>
        </p:nvSpPr>
        <p:spPr>
          <a:xfrm>
            <a:off x="646111" y="452718"/>
            <a:ext cx="9706429" cy="1400530"/>
          </a:xfrm>
        </p:spPr>
        <p:txBody>
          <a:bodyPr/>
          <a:lstStyle/>
          <a:p>
            <a:r>
              <a:rPr lang="fr-FR" dirty="0" err="1">
                <a:solidFill>
                  <a:srgbClr val="FFC000"/>
                </a:solidFill>
              </a:rPr>
              <a:t>Create</a:t>
            </a:r>
            <a:r>
              <a:rPr lang="fr-FR" dirty="0">
                <a:solidFill>
                  <a:srgbClr val="FFC000"/>
                </a:solidFill>
              </a:rPr>
              <a:t> </a:t>
            </a:r>
            <a:r>
              <a:rPr lang="fr-FR" dirty="0" err="1">
                <a:solidFill>
                  <a:srgbClr val="FFC000"/>
                </a:solidFill>
              </a:rPr>
              <a:t>Attribute</a:t>
            </a:r>
            <a:r>
              <a:rPr lang="fr-FR" dirty="0">
                <a:solidFill>
                  <a:srgbClr val="FFC000"/>
                </a:solidFill>
              </a:rPr>
              <a:t> </a:t>
            </a:r>
            <a:r>
              <a:rPr lang="fr-FR" dirty="0" err="1">
                <a:solidFill>
                  <a:srgbClr val="FFC000"/>
                </a:solidFill>
              </a:rPr>
              <a:t>Relationships</a:t>
            </a:r>
            <a:r>
              <a:rPr lang="fr-FR" dirty="0">
                <a:solidFill>
                  <a:srgbClr val="FFC000"/>
                </a:solidFill>
              </a:rPr>
              <a:t> : </a:t>
            </a:r>
            <a:r>
              <a:rPr lang="fr-FR" dirty="0" err="1">
                <a:solidFill>
                  <a:srgbClr val="FFC000"/>
                </a:solidFill>
              </a:rPr>
              <a:t>Date.dim</a:t>
            </a:r>
            <a:endParaRPr lang="fr-FR" dirty="0">
              <a:solidFill>
                <a:srgbClr val="FFC000"/>
              </a:solidFill>
            </a:endParaRPr>
          </a:p>
        </p:txBody>
      </p:sp>
      <p:sp>
        <p:nvSpPr>
          <p:cNvPr id="4" name="Espace réservé du numéro de diapositive 3">
            <a:extLst>
              <a:ext uri="{FF2B5EF4-FFF2-40B4-BE49-F238E27FC236}">
                <a16:creationId xmlns:a16="http://schemas.microsoft.com/office/drawing/2014/main" id="{F0D90BB6-35FE-4190-96B2-AA653C650EB3}"/>
              </a:ext>
            </a:extLst>
          </p:cNvPr>
          <p:cNvSpPr>
            <a:spLocks noGrp="1"/>
          </p:cNvSpPr>
          <p:nvPr>
            <p:ph type="sldNum" sz="quarter" idx="12"/>
          </p:nvPr>
        </p:nvSpPr>
        <p:spPr/>
        <p:txBody>
          <a:bodyPr/>
          <a:lstStyle/>
          <a:p>
            <a:fld id="{CA023DE9-D4F1-46C8-AA55-2918A9F7D5BD}" type="slidenum">
              <a:rPr lang="en-US" smtClean="0"/>
              <a:t>45</a:t>
            </a:fld>
            <a:endParaRPr lang="en-US"/>
          </a:p>
        </p:txBody>
      </p:sp>
      <p:pic>
        <p:nvPicPr>
          <p:cNvPr id="5" name="Image 4">
            <a:extLst>
              <a:ext uri="{FF2B5EF4-FFF2-40B4-BE49-F238E27FC236}">
                <a16:creationId xmlns:a16="http://schemas.microsoft.com/office/drawing/2014/main" id="{5528C231-ABDC-43C2-98E3-48F232862156}"/>
              </a:ext>
            </a:extLst>
          </p:cNvPr>
          <p:cNvPicPr>
            <a:picLocks noChangeAspect="1"/>
          </p:cNvPicPr>
          <p:nvPr/>
        </p:nvPicPr>
        <p:blipFill>
          <a:blip r:embed="rId2"/>
          <a:stretch>
            <a:fillRect/>
          </a:stretch>
        </p:blipFill>
        <p:spPr>
          <a:xfrm>
            <a:off x="4288662" y="1717715"/>
            <a:ext cx="7074989" cy="3771378"/>
          </a:xfrm>
          <a:prstGeom prst="rect">
            <a:avLst/>
          </a:prstGeom>
        </p:spPr>
      </p:pic>
      <p:pic>
        <p:nvPicPr>
          <p:cNvPr id="7" name="Image 6">
            <a:extLst>
              <a:ext uri="{FF2B5EF4-FFF2-40B4-BE49-F238E27FC236}">
                <a16:creationId xmlns:a16="http://schemas.microsoft.com/office/drawing/2014/main" id="{8216FEBB-F07B-4AB6-9935-A2669080CB13}"/>
              </a:ext>
            </a:extLst>
          </p:cNvPr>
          <p:cNvPicPr>
            <a:picLocks noChangeAspect="1"/>
          </p:cNvPicPr>
          <p:nvPr/>
        </p:nvPicPr>
        <p:blipFill rotWithShape="1">
          <a:blip r:embed="rId3"/>
          <a:srcRect l="1783" r="10074" b="11375"/>
          <a:stretch/>
        </p:blipFill>
        <p:spPr>
          <a:xfrm>
            <a:off x="646111" y="2152904"/>
            <a:ext cx="3294371" cy="3186361"/>
          </a:xfrm>
          <a:prstGeom prst="rect">
            <a:avLst/>
          </a:prstGeom>
        </p:spPr>
      </p:pic>
      <p:pic>
        <p:nvPicPr>
          <p:cNvPr id="8" name="Image 7">
            <a:extLst>
              <a:ext uri="{FF2B5EF4-FFF2-40B4-BE49-F238E27FC236}">
                <a16:creationId xmlns:a16="http://schemas.microsoft.com/office/drawing/2014/main" id="{53F374E3-E193-48BD-B26C-C7E0C0AA9DBE}"/>
              </a:ext>
            </a:extLst>
          </p:cNvPr>
          <p:cNvPicPr>
            <a:picLocks noChangeAspect="1"/>
          </p:cNvPicPr>
          <p:nvPr/>
        </p:nvPicPr>
        <p:blipFill rotWithShape="1">
          <a:blip r:embed="rId4"/>
          <a:srcRect l="23423" t="9651" r="17607" b="77784"/>
          <a:stretch/>
        </p:blipFill>
        <p:spPr>
          <a:xfrm>
            <a:off x="646111" y="5638921"/>
            <a:ext cx="4353059" cy="490707"/>
          </a:xfrm>
          <a:prstGeom prst="rect">
            <a:avLst/>
          </a:prstGeom>
        </p:spPr>
      </p:pic>
      <p:sp>
        <p:nvSpPr>
          <p:cNvPr id="10" name="Rectangle 9">
            <a:extLst>
              <a:ext uri="{FF2B5EF4-FFF2-40B4-BE49-F238E27FC236}">
                <a16:creationId xmlns:a16="http://schemas.microsoft.com/office/drawing/2014/main" id="{85F00421-B65A-44E9-8C06-C1A8FB96785E}"/>
              </a:ext>
            </a:extLst>
          </p:cNvPr>
          <p:cNvSpPr/>
          <p:nvPr/>
        </p:nvSpPr>
        <p:spPr>
          <a:xfrm>
            <a:off x="8350490" y="4138936"/>
            <a:ext cx="5318929" cy="923330"/>
          </a:xfrm>
          <a:prstGeom prst="rect">
            <a:avLst/>
          </a:prstGeom>
        </p:spPr>
        <p:txBody>
          <a:bodyPr wrap="square">
            <a:spAutoFit/>
          </a:bodyPr>
          <a:lstStyle/>
          <a:p>
            <a:pPr marL="285750" indent="-285750">
              <a:buFont typeface="Courier New" panose="02070309020205020404" pitchFamily="49" charset="0"/>
              <a:buChar char="o"/>
            </a:pPr>
            <a:r>
              <a:rPr lang="pt-BR" b="1" dirty="0">
                <a:solidFill>
                  <a:schemeClr val="bg1"/>
                </a:solidFill>
              </a:rPr>
              <a:t>Date &gt;Month (Rigid)</a:t>
            </a:r>
          </a:p>
          <a:p>
            <a:pPr marL="285750" indent="-285750">
              <a:buFont typeface="Courier New" panose="02070309020205020404" pitchFamily="49" charset="0"/>
              <a:buChar char="o"/>
            </a:pPr>
            <a:r>
              <a:rPr lang="pt-BR" b="1" dirty="0">
                <a:solidFill>
                  <a:schemeClr val="bg1"/>
                </a:solidFill>
              </a:rPr>
              <a:t>Month &gt; Quarter (Rigid)  </a:t>
            </a:r>
          </a:p>
          <a:p>
            <a:pPr marL="285750" indent="-285750">
              <a:buFont typeface="Courier New" panose="02070309020205020404" pitchFamily="49" charset="0"/>
              <a:buChar char="o"/>
            </a:pPr>
            <a:r>
              <a:rPr lang="pt-BR" b="1" dirty="0">
                <a:solidFill>
                  <a:schemeClr val="bg1"/>
                </a:solidFill>
              </a:rPr>
              <a:t>Quarter &gt; Year (Rigid) </a:t>
            </a:r>
            <a:endParaRPr lang="fr-FR" b="1" dirty="0">
              <a:solidFill>
                <a:schemeClr val="bg1"/>
              </a:solidFill>
            </a:endParaRPr>
          </a:p>
        </p:txBody>
      </p:sp>
    </p:spTree>
    <p:extLst>
      <p:ext uri="{BB962C8B-B14F-4D97-AF65-F5344CB8AC3E}">
        <p14:creationId xmlns:p14="http://schemas.microsoft.com/office/powerpoint/2010/main" val="3799305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2D085D-37FA-49C4-B37B-970D2F92FC04}"/>
              </a:ext>
            </a:extLst>
          </p:cNvPr>
          <p:cNvSpPr>
            <a:spLocks noGrp="1"/>
          </p:cNvSpPr>
          <p:nvPr>
            <p:ph type="title"/>
          </p:nvPr>
        </p:nvSpPr>
        <p:spPr/>
        <p:txBody>
          <a:bodyPr/>
          <a:lstStyle/>
          <a:p>
            <a:r>
              <a:rPr lang="en-US" dirty="0"/>
              <a:t>Browse in a Cube</a:t>
            </a:r>
            <a:endParaRPr lang="fr-FR" dirty="0"/>
          </a:p>
        </p:txBody>
      </p:sp>
      <p:sp>
        <p:nvSpPr>
          <p:cNvPr id="4" name="Espace réservé du numéro de diapositive 3">
            <a:extLst>
              <a:ext uri="{FF2B5EF4-FFF2-40B4-BE49-F238E27FC236}">
                <a16:creationId xmlns:a16="http://schemas.microsoft.com/office/drawing/2014/main" id="{4B128EA4-53B0-43F7-BFC6-809D1D46398F}"/>
              </a:ext>
            </a:extLst>
          </p:cNvPr>
          <p:cNvSpPr>
            <a:spLocks noGrp="1"/>
          </p:cNvSpPr>
          <p:nvPr>
            <p:ph type="sldNum" sz="quarter" idx="12"/>
          </p:nvPr>
        </p:nvSpPr>
        <p:spPr/>
        <p:txBody>
          <a:bodyPr/>
          <a:lstStyle/>
          <a:p>
            <a:fld id="{CA023DE9-D4F1-46C8-AA55-2918A9F7D5BD}" type="slidenum">
              <a:rPr lang="en-US" smtClean="0"/>
              <a:t>46</a:t>
            </a:fld>
            <a:endParaRPr lang="en-US"/>
          </a:p>
        </p:txBody>
      </p:sp>
      <p:pic>
        <p:nvPicPr>
          <p:cNvPr id="5" name="Image 4">
            <a:extLst>
              <a:ext uri="{FF2B5EF4-FFF2-40B4-BE49-F238E27FC236}">
                <a16:creationId xmlns:a16="http://schemas.microsoft.com/office/drawing/2014/main" id="{F674F242-E8BB-4BC9-B518-402C8B9291D5}"/>
              </a:ext>
            </a:extLst>
          </p:cNvPr>
          <p:cNvPicPr>
            <a:picLocks noChangeAspect="1"/>
          </p:cNvPicPr>
          <p:nvPr/>
        </p:nvPicPr>
        <p:blipFill>
          <a:blip r:embed="rId2"/>
          <a:stretch>
            <a:fillRect/>
          </a:stretch>
        </p:blipFill>
        <p:spPr>
          <a:xfrm>
            <a:off x="1127159" y="1302061"/>
            <a:ext cx="9937681" cy="5132667"/>
          </a:xfrm>
          <a:prstGeom prst="rect">
            <a:avLst/>
          </a:prstGeom>
        </p:spPr>
      </p:pic>
      <p:sp>
        <p:nvSpPr>
          <p:cNvPr id="6" name="Rectangle 5">
            <a:extLst>
              <a:ext uri="{FF2B5EF4-FFF2-40B4-BE49-F238E27FC236}">
                <a16:creationId xmlns:a16="http://schemas.microsoft.com/office/drawing/2014/main" id="{E40013EA-6A8A-4117-87A2-287092152BC4}"/>
              </a:ext>
            </a:extLst>
          </p:cNvPr>
          <p:cNvSpPr/>
          <p:nvPr/>
        </p:nvSpPr>
        <p:spPr>
          <a:xfrm>
            <a:off x="1596980" y="3580327"/>
            <a:ext cx="1223493" cy="123862"/>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5C17EB08-B12D-41F3-90F5-EC12B1B42846}"/>
              </a:ext>
            </a:extLst>
          </p:cNvPr>
          <p:cNvSpPr/>
          <p:nvPr/>
        </p:nvSpPr>
        <p:spPr>
          <a:xfrm>
            <a:off x="1403797" y="4450080"/>
            <a:ext cx="1223493" cy="190500"/>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059348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6B90AE9-13D0-4C49-926E-30B06990150B}"/>
              </a:ext>
            </a:extLst>
          </p:cNvPr>
          <p:cNvPicPr>
            <a:picLocks noChangeAspect="1"/>
          </p:cNvPicPr>
          <p:nvPr/>
        </p:nvPicPr>
        <p:blipFill rotWithShape="1">
          <a:blip r:embed="rId2"/>
          <a:srcRect r="71501" b="62811"/>
          <a:stretch/>
        </p:blipFill>
        <p:spPr>
          <a:xfrm>
            <a:off x="994869" y="1312880"/>
            <a:ext cx="5101131" cy="4782618"/>
          </a:xfrm>
          <a:prstGeom prst="rect">
            <a:avLst/>
          </a:prstGeom>
        </p:spPr>
      </p:pic>
      <p:sp>
        <p:nvSpPr>
          <p:cNvPr id="2" name="Titre 1">
            <a:extLst>
              <a:ext uri="{FF2B5EF4-FFF2-40B4-BE49-F238E27FC236}">
                <a16:creationId xmlns:a16="http://schemas.microsoft.com/office/drawing/2014/main" id="{332D085D-37FA-49C4-B37B-970D2F92FC04}"/>
              </a:ext>
            </a:extLst>
          </p:cNvPr>
          <p:cNvSpPr>
            <a:spLocks noGrp="1"/>
          </p:cNvSpPr>
          <p:nvPr>
            <p:ph type="title"/>
          </p:nvPr>
        </p:nvSpPr>
        <p:spPr/>
        <p:txBody>
          <a:bodyPr/>
          <a:lstStyle/>
          <a:p>
            <a:r>
              <a:rPr lang="en-US" dirty="0"/>
              <a:t>Browse in a Cube</a:t>
            </a:r>
            <a:endParaRPr lang="fr-FR" dirty="0"/>
          </a:p>
        </p:txBody>
      </p:sp>
      <p:sp>
        <p:nvSpPr>
          <p:cNvPr id="4" name="Espace réservé du numéro de diapositive 3">
            <a:extLst>
              <a:ext uri="{FF2B5EF4-FFF2-40B4-BE49-F238E27FC236}">
                <a16:creationId xmlns:a16="http://schemas.microsoft.com/office/drawing/2014/main" id="{4B128EA4-53B0-43F7-BFC6-809D1D46398F}"/>
              </a:ext>
            </a:extLst>
          </p:cNvPr>
          <p:cNvSpPr>
            <a:spLocks noGrp="1"/>
          </p:cNvSpPr>
          <p:nvPr>
            <p:ph type="sldNum" sz="quarter" idx="12"/>
          </p:nvPr>
        </p:nvSpPr>
        <p:spPr/>
        <p:txBody>
          <a:bodyPr/>
          <a:lstStyle/>
          <a:p>
            <a:fld id="{CA023DE9-D4F1-46C8-AA55-2918A9F7D5BD}" type="slidenum">
              <a:rPr lang="en-US" smtClean="0"/>
              <a:t>47</a:t>
            </a:fld>
            <a:endParaRPr lang="en-US"/>
          </a:p>
        </p:txBody>
      </p:sp>
      <p:sp>
        <p:nvSpPr>
          <p:cNvPr id="6" name="Rectangle 5">
            <a:extLst>
              <a:ext uri="{FF2B5EF4-FFF2-40B4-BE49-F238E27FC236}">
                <a16:creationId xmlns:a16="http://schemas.microsoft.com/office/drawing/2014/main" id="{E40013EA-6A8A-4117-87A2-287092152BC4}"/>
              </a:ext>
            </a:extLst>
          </p:cNvPr>
          <p:cNvSpPr/>
          <p:nvPr/>
        </p:nvSpPr>
        <p:spPr>
          <a:xfrm>
            <a:off x="1403796" y="2086376"/>
            <a:ext cx="1223493" cy="321543"/>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5C17EB08-B12D-41F3-90F5-EC12B1B42846}"/>
              </a:ext>
            </a:extLst>
          </p:cNvPr>
          <p:cNvSpPr/>
          <p:nvPr/>
        </p:nvSpPr>
        <p:spPr>
          <a:xfrm>
            <a:off x="2150772" y="5184175"/>
            <a:ext cx="1532586" cy="321543"/>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pic>
        <p:nvPicPr>
          <p:cNvPr id="8" name="Image 7">
            <a:extLst>
              <a:ext uri="{FF2B5EF4-FFF2-40B4-BE49-F238E27FC236}">
                <a16:creationId xmlns:a16="http://schemas.microsoft.com/office/drawing/2014/main" id="{F840AF2D-BCD3-4D29-82EF-D160E8AF8C60}"/>
              </a:ext>
            </a:extLst>
          </p:cNvPr>
          <p:cNvPicPr>
            <a:picLocks noChangeAspect="1"/>
          </p:cNvPicPr>
          <p:nvPr/>
        </p:nvPicPr>
        <p:blipFill rotWithShape="1">
          <a:blip r:embed="rId2"/>
          <a:srcRect l="31010"/>
          <a:stretch/>
        </p:blipFill>
        <p:spPr>
          <a:xfrm>
            <a:off x="6932105" y="1779193"/>
            <a:ext cx="4068601" cy="4237105"/>
          </a:xfrm>
          <a:prstGeom prst="rect">
            <a:avLst/>
          </a:prstGeom>
        </p:spPr>
      </p:pic>
      <p:sp>
        <p:nvSpPr>
          <p:cNvPr id="9" name="Rectangle 8">
            <a:extLst>
              <a:ext uri="{FF2B5EF4-FFF2-40B4-BE49-F238E27FC236}">
                <a16:creationId xmlns:a16="http://schemas.microsoft.com/office/drawing/2014/main" id="{28969FBD-B726-4A70-889B-3111B0E7AA03}"/>
              </a:ext>
            </a:extLst>
          </p:cNvPr>
          <p:cNvSpPr/>
          <p:nvPr/>
        </p:nvSpPr>
        <p:spPr>
          <a:xfrm>
            <a:off x="8691093" y="3928224"/>
            <a:ext cx="1532586" cy="476351"/>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815CF2B5-4340-45EE-B1BE-7E0A9EDBFFE0}"/>
              </a:ext>
            </a:extLst>
          </p:cNvPr>
          <p:cNvSpPr/>
          <p:nvPr/>
        </p:nvSpPr>
        <p:spPr>
          <a:xfrm>
            <a:off x="8691093" y="4734085"/>
            <a:ext cx="1532586" cy="476351"/>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391206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1BCF2CD-26FE-4C03-99DE-96D77EDADD84}"/>
              </a:ext>
            </a:extLst>
          </p:cNvPr>
          <p:cNvSpPr>
            <a:spLocks noGrp="1"/>
          </p:cNvSpPr>
          <p:nvPr>
            <p:ph type="title"/>
          </p:nvPr>
        </p:nvSpPr>
        <p:spPr>
          <a:xfrm>
            <a:off x="1003094" y="2082792"/>
            <a:ext cx="5092906" cy="1117608"/>
          </a:xfrm>
        </p:spPr>
        <p:txBody>
          <a:bodyPr>
            <a:normAutofit fontScale="90000"/>
          </a:bodyPr>
          <a:lstStyle/>
          <a:p>
            <a:r>
              <a:rPr lang="en-US" b="1" dirty="0">
                <a:solidFill>
                  <a:schemeClr val="accent1">
                    <a:lumMod val="60000"/>
                    <a:lumOff val="40000"/>
                  </a:schemeClr>
                </a:solidFill>
              </a:rPr>
              <a:t>Configuring Measures and Measure Groups</a:t>
            </a:r>
            <a:endParaRPr lang="fr-FR" dirty="0">
              <a:solidFill>
                <a:schemeClr val="accent1">
                  <a:lumMod val="60000"/>
                  <a:lumOff val="40000"/>
                </a:schemeClr>
              </a:solidFill>
            </a:endParaRPr>
          </a:p>
        </p:txBody>
      </p:sp>
      <p:sp>
        <p:nvSpPr>
          <p:cNvPr id="7" name="Espace réservé du texte 6">
            <a:extLst>
              <a:ext uri="{FF2B5EF4-FFF2-40B4-BE49-F238E27FC236}">
                <a16:creationId xmlns:a16="http://schemas.microsoft.com/office/drawing/2014/main" id="{5650F917-811A-43E2-AFC0-CCDD2821370B}"/>
              </a:ext>
            </a:extLst>
          </p:cNvPr>
          <p:cNvSpPr>
            <a:spLocks noGrp="1"/>
          </p:cNvSpPr>
          <p:nvPr>
            <p:ph type="body" sz="half" idx="2"/>
          </p:nvPr>
        </p:nvSpPr>
        <p:spPr>
          <a:xfrm>
            <a:off x="1003094" y="3657600"/>
            <a:ext cx="5084979" cy="1371600"/>
          </a:xfrm>
        </p:spPr>
        <p:txBody>
          <a:bodyPr>
            <a:normAutofit/>
          </a:bodyPr>
          <a:lstStyle/>
          <a:p>
            <a:r>
              <a:rPr lang="fr-FR" sz="1800" dirty="0" err="1"/>
              <a:t>Configuring</a:t>
            </a:r>
            <a:r>
              <a:rPr lang="fr-FR" sz="1800" dirty="0"/>
              <a:t> </a:t>
            </a:r>
            <a:r>
              <a:rPr lang="fr-FR" sz="1800" dirty="0" err="1"/>
              <a:t>Measures</a:t>
            </a:r>
            <a:r>
              <a:rPr lang="fr-FR" sz="1800" dirty="0"/>
              <a:t> - </a:t>
            </a:r>
            <a:r>
              <a:rPr lang="fr-FR" sz="1800" dirty="0" err="1"/>
              <a:t>Create</a:t>
            </a:r>
            <a:r>
              <a:rPr lang="fr-FR" sz="1800" dirty="0"/>
              <a:t> a </a:t>
            </a:r>
            <a:r>
              <a:rPr lang="fr-FR" sz="1800" dirty="0" err="1"/>
              <a:t>Measure</a:t>
            </a:r>
            <a:r>
              <a:rPr lang="fr-FR" sz="1800" dirty="0"/>
              <a:t> Group - </a:t>
            </a:r>
          </a:p>
        </p:txBody>
      </p:sp>
      <p:sp>
        <p:nvSpPr>
          <p:cNvPr id="4" name="Espace réservé du numéro de diapositive 3">
            <a:extLst>
              <a:ext uri="{FF2B5EF4-FFF2-40B4-BE49-F238E27FC236}">
                <a16:creationId xmlns:a16="http://schemas.microsoft.com/office/drawing/2014/main" id="{67FF6D33-92F7-485B-8E3F-858DC28B177F}"/>
              </a:ext>
            </a:extLst>
          </p:cNvPr>
          <p:cNvSpPr>
            <a:spLocks noGrp="1"/>
          </p:cNvSpPr>
          <p:nvPr>
            <p:ph type="sldNum" sz="quarter" idx="12"/>
          </p:nvPr>
        </p:nvSpPr>
        <p:spPr/>
        <p:txBody>
          <a:bodyPr/>
          <a:lstStyle/>
          <a:p>
            <a:fld id="{CA023DE9-D4F1-46C8-AA55-2918A9F7D5BD}" type="slidenum">
              <a:rPr lang="en-US" smtClean="0"/>
              <a:t>48</a:t>
            </a:fld>
            <a:endParaRPr lang="en-US"/>
          </a:p>
        </p:txBody>
      </p:sp>
      <p:pic>
        <p:nvPicPr>
          <p:cNvPr id="1026" name="Picture 2" descr="Working with OLAP Cubes | ComponentOne">
            <a:extLst>
              <a:ext uri="{FF2B5EF4-FFF2-40B4-BE49-F238E27FC236}">
                <a16:creationId xmlns:a16="http://schemas.microsoft.com/office/drawing/2014/main" id="{0D7148A5-ECEF-4C05-872C-E8619155D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659" y="1957589"/>
            <a:ext cx="3572881" cy="3071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06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970131A-FE52-4C3B-9647-3F345E0E1DE7}"/>
              </a:ext>
            </a:extLst>
          </p:cNvPr>
          <p:cNvSpPr>
            <a:spLocks noGrp="1"/>
          </p:cNvSpPr>
          <p:nvPr>
            <p:ph type="title"/>
          </p:nvPr>
        </p:nvSpPr>
        <p:spPr>
          <a:xfrm>
            <a:off x="503738" y="603834"/>
            <a:ext cx="9848802" cy="1400530"/>
          </a:xfrm>
        </p:spPr>
        <p:txBody>
          <a:bodyPr/>
          <a:lstStyle/>
          <a:p>
            <a:r>
              <a:rPr lang="fr-FR" sz="2800" dirty="0" err="1"/>
              <a:t>Configuring</a:t>
            </a:r>
            <a:r>
              <a:rPr lang="fr-FR" sz="2800" dirty="0"/>
              <a:t> </a:t>
            </a:r>
            <a:r>
              <a:rPr lang="fr-FR" sz="2800" dirty="0" err="1"/>
              <a:t>Measure</a:t>
            </a:r>
            <a:r>
              <a:rPr lang="fr-FR" sz="2800" dirty="0"/>
              <a:t> Group Storage</a:t>
            </a:r>
          </a:p>
        </p:txBody>
      </p:sp>
      <p:sp>
        <p:nvSpPr>
          <p:cNvPr id="5" name="Espace réservé du numéro de diapositive 4">
            <a:extLst>
              <a:ext uri="{FF2B5EF4-FFF2-40B4-BE49-F238E27FC236}">
                <a16:creationId xmlns:a16="http://schemas.microsoft.com/office/drawing/2014/main" id="{84DDCA8B-27DA-4268-9D5A-D98CB8D927F5}"/>
              </a:ext>
            </a:extLst>
          </p:cNvPr>
          <p:cNvSpPr>
            <a:spLocks noGrp="1"/>
          </p:cNvSpPr>
          <p:nvPr>
            <p:ph type="sldNum" sz="quarter" idx="12"/>
          </p:nvPr>
        </p:nvSpPr>
        <p:spPr/>
        <p:txBody>
          <a:bodyPr/>
          <a:lstStyle/>
          <a:p>
            <a:fld id="{CA023DE9-D4F1-46C8-AA55-2918A9F7D5BD}" type="slidenum">
              <a:rPr lang="en-US" smtClean="0"/>
              <a:t>49</a:t>
            </a:fld>
            <a:endParaRPr lang="en-US"/>
          </a:p>
        </p:txBody>
      </p:sp>
      <p:pic>
        <p:nvPicPr>
          <p:cNvPr id="9" name="Image 8">
            <a:extLst>
              <a:ext uri="{FF2B5EF4-FFF2-40B4-BE49-F238E27FC236}">
                <a16:creationId xmlns:a16="http://schemas.microsoft.com/office/drawing/2014/main" id="{2D40265F-37AC-47E0-83EC-E167777D7631}"/>
              </a:ext>
            </a:extLst>
          </p:cNvPr>
          <p:cNvPicPr>
            <a:picLocks noChangeAspect="1"/>
          </p:cNvPicPr>
          <p:nvPr/>
        </p:nvPicPr>
        <p:blipFill>
          <a:blip r:embed="rId2"/>
          <a:stretch>
            <a:fillRect/>
          </a:stretch>
        </p:blipFill>
        <p:spPr>
          <a:xfrm>
            <a:off x="6096000" y="1544782"/>
            <a:ext cx="4889983" cy="4666613"/>
          </a:xfrm>
          <a:prstGeom prst="rect">
            <a:avLst/>
          </a:prstGeom>
        </p:spPr>
      </p:pic>
      <p:pic>
        <p:nvPicPr>
          <p:cNvPr id="10" name="Image 9">
            <a:extLst>
              <a:ext uri="{FF2B5EF4-FFF2-40B4-BE49-F238E27FC236}">
                <a16:creationId xmlns:a16="http://schemas.microsoft.com/office/drawing/2014/main" id="{4EB70B17-83FF-4913-AF05-36FE676A216B}"/>
              </a:ext>
            </a:extLst>
          </p:cNvPr>
          <p:cNvPicPr>
            <a:picLocks noChangeAspect="1"/>
          </p:cNvPicPr>
          <p:nvPr/>
        </p:nvPicPr>
        <p:blipFill>
          <a:blip r:embed="rId3"/>
          <a:stretch>
            <a:fillRect/>
          </a:stretch>
        </p:blipFill>
        <p:spPr>
          <a:xfrm>
            <a:off x="550268" y="1439064"/>
            <a:ext cx="4242232" cy="33626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 10">
            <a:extLst>
              <a:ext uri="{FF2B5EF4-FFF2-40B4-BE49-F238E27FC236}">
                <a16:creationId xmlns:a16="http://schemas.microsoft.com/office/drawing/2014/main" id="{C7E57EF7-1133-4DA1-80E7-58FB0122F311}"/>
              </a:ext>
            </a:extLst>
          </p:cNvPr>
          <p:cNvPicPr>
            <a:picLocks noChangeAspect="1"/>
          </p:cNvPicPr>
          <p:nvPr/>
        </p:nvPicPr>
        <p:blipFill>
          <a:blip r:embed="rId4"/>
          <a:stretch>
            <a:fillRect/>
          </a:stretch>
        </p:blipFill>
        <p:spPr>
          <a:xfrm>
            <a:off x="1004248" y="2495860"/>
            <a:ext cx="4242232" cy="2669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 11">
            <a:extLst>
              <a:ext uri="{FF2B5EF4-FFF2-40B4-BE49-F238E27FC236}">
                <a16:creationId xmlns:a16="http://schemas.microsoft.com/office/drawing/2014/main" id="{9F839C3E-F207-4956-93AC-2AB2FC811B16}"/>
              </a:ext>
            </a:extLst>
          </p:cNvPr>
          <p:cNvPicPr>
            <a:picLocks noChangeAspect="1"/>
          </p:cNvPicPr>
          <p:nvPr/>
        </p:nvPicPr>
        <p:blipFill>
          <a:blip r:embed="rId5"/>
          <a:stretch>
            <a:fillRect/>
          </a:stretch>
        </p:blipFill>
        <p:spPr>
          <a:xfrm>
            <a:off x="1624161" y="3554568"/>
            <a:ext cx="3985241" cy="2656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4846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C7ABAEED-4B2F-40E7-9A9F-2758F25E144E}"/>
              </a:ext>
            </a:extLst>
          </p:cNvPr>
          <p:cNvSpPr/>
          <p:nvPr/>
        </p:nvSpPr>
        <p:spPr>
          <a:xfrm>
            <a:off x="6437032" y="1621954"/>
            <a:ext cx="4765431" cy="407129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4">
            <a:extLst>
              <a:ext uri="{FF2B5EF4-FFF2-40B4-BE49-F238E27FC236}">
                <a16:creationId xmlns:a16="http://schemas.microsoft.com/office/drawing/2014/main" id="{D1BCF2CD-26FE-4C03-99DE-96D77EDADD84}"/>
              </a:ext>
            </a:extLst>
          </p:cNvPr>
          <p:cNvSpPr>
            <a:spLocks noGrp="1"/>
          </p:cNvSpPr>
          <p:nvPr>
            <p:ph type="title"/>
          </p:nvPr>
        </p:nvSpPr>
        <p:spPr>
          <a:xfrm>
            <a:off x="763202" y="2149055"/>
            <a:ext cx="5424083" cy="1652954"/>
          </a:xfrm>
        </p:spPr>
        <p:txBody>
          <a:bodyPr>
            <a:normAutofit fontScale="90000"/>
          </a:bodyPr>
          <a:lstStyle/>
          <a:p>
            <a:r>
              <a:rPr lang="fr-FR" b="1" dirty="0">
                <a:solidFill>
                  <a:schemeClr val="accent1">
                    <a:lumMod val="60000"/>
                    <a:lumOff val="40000"/>
                  </a:schemeClr>
                </a:solidFill>
              </a:rPr>
              <a:t>Description De La Base De Données Et Les Mesures </a:t>
            </a:r>
            <a:br>
              <a:rPr lang="fr-FR" b="1" dirty="0">
                <a:solidFill>
                  <a:schemeClr val="accent1">
                    <a:lumMod val="60000"/>
                    <a:lumOff val="40000"/>
                  </a:schemeClr>
                </a:solidFill>
              </a:rPr>
            </a:br>
            <a:endParaRPr lang="fr-FR" dirty="0">
              <a:solidFill>
                <a:schemeClr val="accent1">
                  <a:lumMod val="60000"/>
                  <a:lumOff val="40000"/>
                </a:schemeClr>
              </a:solidFill>
            </a:endParaRPr>
          </a:p>
        </p:txBody>
      </p:sp>
      <p:sp>
        <p:nvSpPr>
          <p:cNvPr id="7" name="Espace réservé du texte 6">
            <a:extLst>
              <a:ext uri="{FF2B5EF4-FFF2-40B4-BE49-F238E27FC236}">
                <a16:creationId xmlns:a16="http://schemas.microsoft.com/office/drawing/2014/main" id="{5650F917-811A-43E2-AFC0-CCDD2821370B}"/>
              </a:ext>
            </a:extLst>
          </p:cNvPr>
          <p:cNvSpPr>
            <a:spLocks noGrp="1"/>
          </p:cNvSpPr>
          <p:nvPr>
            <p:ph type="body" sz="half" idx="2"/>
          </p:nvPr>
        </p:nvSpPr>
        <p:spPr>
          <a:xfrm>
            <a:off x="820524" y="3657600"/>
            <a:ext cx="5084979" cy="1371600"/>
          </a:xfrm>
        </p:spPr>
        <p:txBody>
          <a:bodyPr>
            <a:normAutofit/>
          </a:bodyPr>
          <a:lstStyle/>
          <a:p>
            <a:r>
              <a:rPr lang="fr-FR" sz="1800" dirty="0"/>
              <a:t>TABLES DE DIMENSIONS - TABLES DE FAITS - LES MESURES  </a:t>
            </a:r>
          </a:p>
        </p:txBody>
      </p:sp>
      <p:sp>
        <p:nvSpPr>
          <p:cNvPr id="4" name="Espace réservé du numéro de diapositive 3">
            <a:extLst>
              <a:ext uri="{FF2B5EF4-FFF2-40B4-BE49-F238E27FC236}">
                <a16:creationId xmlns:a16="http://schemas.microsoft.com/office/drawing/2014/main" id="{67FF6D33-92F7-485B-8E3F-858DC28B177F}"/>
              </a:ext>
            </a:extLst>
          </p:cNvPr>
          <p:cNvSpPr>
            <a:spLocks noGrp="1"/>
          </p:cNvSpPr>
          <p:nvPr>
            <p:ph type="sldNum" sz="quarter" idx="12"/>
          </p:nvPr>
        </p:nvSpPr>
        <p:spPr/>
        <p:txBody>
          <a:bodyPr/>
          <a:lstStyle/>
          <a:p>
            <a:fld id="{CA023DE9-D4F1-46C8-AA55-2918A9F7D5BD}" type="slidenum">
              <a:rPr lang="en-US" smtClean="0"/>
              <a:t>5</a:t>
            </a:fld>
            <a:endParaRPr lang="en-US"/>
          </a:p>
        </p:txBody>
      </p:sp>
      <p:pic>
        <p:nvPicPr>
          <p:cNvPr id="1026" name="Picture 2" descr="Règles d'or pour optimiser sa base de données de prospects !">
            <a:extLst>
              <a:ext uri="{FF2B5EF4-FFF2-40B4-BE49-F238E27FC236}">
                <a16:creationId xmlns:a16="http://schemas.microsoft.com/office/drawing/2014/main" id="{3D3F6987-1FEC-4CE5-8310-2890176F7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172" y="1097246"/>
            <a:ext cx="5120706" cy="512070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Data science - Epiconcept">
            <a:extLst>
              <a:ext uri="{FF2B5EF4-FFF2-40B4-BE49-F238E27FC236}">
                <a16:creationId xmlns:a16="http://schemas.microsoft.com/office/drawing/2014/main" id="{36CCA7A8-EF3A-4978-BB3A-A248052164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Développement de Logiciel ERP : quelle est la meilleure base de données à  utiliser ? | CELGE">
            <a:extLst>
              <a:ext uri="{FF2B5EF4-FFF2-40B4-BE49-F238E27FC236}">
                <a16:creationId xmlns:a16="http://schemas.microsoft.com/office/drawing/2014/main" id="{40199AAA-86CD-4122-98E9-B04F1912B16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765702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AA99A5C-4157-42BB-8A8F-8A49E5D3243E}"/>
              </a:ext>
            </a:extLst>
          </p:cNvPr>
          <p:cNvSpPr>
            <a:spLocks noGrp="1"/>
          </p:cNvSpPr>
          <p:nvPr>
            <p:ph type="sldNum" sz="quarter" idx="12"/>
          </p:nvPr>
        </p:nvSpPr>
        <p:spPr/>
        <p:txBody>
          <a:bodyPr/>
          <a:lstStyle/>
          <a:p>
            <a:fld id="{CA023DE9-D4F1-46C8-AA55-2918A9F7D5BD}" type="slidenum">
              <a:rPr lang="en-US" smtClean="0"/>
              <a:t>50</a:t>
            </a:fld>
            <a:endParaRPr lang="en-US"/>
          </a:p>
        </p:txBody>
      </p:sp>
      <p:pic>
        <p:nvPicPr>
          <p:cNvPr id="5" name="Image 4">
            <a:extLst>
              <a:ext uri="{FF2B5EF4-FFF2-40B4-BE49-F238E27FC236}">
                <a16:creationId xmlns:a16="http://schemas.microsoft.com/office/drawing/2014/main" id="{E46375B0-E65A-4E00-A8BC-1FB24A10B90F}"/>
              </a:ext>
            </a:extLst>
          </p:cNvPr>
          <p:cNvPicPr>
            <a:picLocks noChangeAspect="1"/>
          </p:cNvPicPr>
          <p:nvPr/>
        </p:nvPicPr>
        <p:blipFill>
          <a:blip r:embed="rId2"/>
          <a:stretch>
            <a:fillRect/>
          </a:stretch>
        </p:blipFill>
        <p:spPr>
          <a:xfrm>
            <a:off x="1001261" y="1063416"/>
            <a:ext cx="4652225" cy="4584996"/>
          </a:xfrm>
          <a:prstGeom prst="rect">
            <a:avLst/>
          </a:prstGeom>
        </p:spPr>
      </p:pic>
      <p:pic>
        <p:nvPicPr>
          <p:cNvPr id="6" name="Image 5">
            <a:extLst>
              <a:ext uri="{FF2B5EF4-FFF2-40B4-BE49-F238E27FC236}">
                <a16:creationId xmlns:a16="http://schemas.microsoft.com/office/drawing/2014/main" id="{3863F61A-35FE-43B3-AB74-0276D9CBF345}"/>
              </a:ext>
            </a:extLst>
          </p:cNvPr>
          <p:cNvPicPr>
            <a:picLocks noChangeAspect="1"/>
          </p:cNvPicPr>
          <p:nvPr/>
        </p:nvPicPr>
        <p:blipFill>
          <a:blip r:embed="rId3"/>
          <a:stretch>
            <a:fillRect/>
          </a:stretch>
        </p:blipFill>
        <p:spPr>
          <a:xfrm>
            <a:off x="5890376" y="1136502"/>
            <a:ext cx="4659825" cy="4584996"/>
          </a:xfrm>
          <a:prstGeom prst="rect">
            <a:avLst/>
          </a:prstGeom>
        </p:spPr>
      </p:pic>
    </p:spTree>
    <p:extLst>
      <p:ext uri="{BB962C8B-B14F-4D97-AF65-F5344CB8AC3E}">
        <p14:creationId xmlns:p14="http://schemas.microsoft.com/office/powerpoint/2010/main" val="1223038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0FA3FE2-47BC-4B45-9539-EB4890CA1599}"/>
              </a:ext>
            </a:extLst>
          </p:cNvPr>
          <p:cNvSpPr>
            <a:spLocks noGrp="1"/>
          </p:cNvSpPr>
          <p:nvPr>
            <p:ph type="sldNum" sz="quarter" idx="12"/>
          </p:nvPr>
        </p:nvSpPr>
        <p:spPr/>
        <p:txBody>
          <a:bodyPr/>
          <a:lstStyle/>
          <a:p>
            <a:fld id="{CA023DE9-D4F1-46C8-AA55-2918A9F7D5BD}" type="slidenum">
              <a:rPr lang="en-US" smtClean="0"/>
              <a:t>51</a:t>
            </a:fld>
            <a:endParaRPr lang="en-US"/>
          </a:p>
        </p:txBody>
      </p:sp>
      <p:pic>
        <p:nvPicPr>
          <p:cNvPr id="5" name="Image 4">
            <a:extLst>
              <a:ext uri="{FF2B5EF4-FFF2-40B4-BE49-F238E27FC236}">
                <a16:creationId xmlns:a16="http://schemas.microsoft.com/office/drawing/2014/main" id="{2F728A1C-A8DC-4926-AB50-61591F42F79E}"/>
              </a:ext>
            </a:extLst>
          </p:cNvPr>
          <p:cNvPicPr>
            <a:picLocks noChangeAspect="1"/>
          </p:cNvPicPr>
          <p:nvPr/>
        </p:nvPicPr>
        <p:blipFill>
          <a:blip r:embed="rId2"/>
          <a:stretch>
            <a:fillRect/>
          </a:stretch>
        </p:blipFill>
        <p:spPr>
          <a:xfrm>
            <a:off x="917247" y="1435283"/>
            <a:ext cx="4576360" cy="4451251"/>
          </a:xfrm>
          <a:prstGeom prst="rect">
            <a:avLst/>
          </a:prstGeom>
        </p:spPr>
      </p:pic>
      <p:pic>
        <p:nvPicPr>
          <p:cNvPr id="6" name="Image 5">
            <a:extLst>
              <a:ext uri="{FF2B5EF4-FFF2-40B4-BE49-F238E27FC236}">
                <a16:creationId xmlns:a16="http://schemas.microsoft.com/office/drawing/2014/main" id="{C981CA84-A89F-41D2-AEDF-64D73FD31A8D}"/>
              </a:ext>
            </a:extLst>
          </p:cNvPr>
          <p:cNvPicPr>
            <a:picLocks noChangeAspect="1"/>
          </p:cNvPicPr>
          <p:nvPr/>
        </p:nvPicPr>
        <p:blipFill>
          <a:blip r:embed="rId3"/>
          <a:stretch>
            <a:fillRect/>
          </a:stretch>
        </p:blipFill>
        <p:spPr>
          <a:xfrm>
            <a:off x="5673425" y="1435284"/>
            <a:ext cx="4556141" cy="4451251"/>
          </a:xfrm>
          <a:prstGeom prst="rect">
            <a:avLst/>
          </a:prstGeom>
        </p:spPr>
      </p:pic>
    </p:spTree>
    <p:extLst>
      <p:ext uri="{BB962C8B-B14F-4D97-AF65-F5344CB8AC3E}">
        <p14:creationId xmlns:p14="http://schemas.microsoft.com/office/powerpoint/2010/main" val="1521620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6FC996E-EA0C-4BD8-9684-323CDBE233E1}"/>
              </a:ext>
            </a:extLst>
          </p:cNvPr>
          <p:cNvSpPr>
            <a:spLocks noGrp="1"/>
          </p:cNvSpPr>
          <p:nvPr>
            <p:ph type="sldNum" sz="quarter" idx="12"/>
          </p:nvPr>
        </p:nvSpPr>
        <p:spPr/>
        <p:txBody>
          <a:bodyPr/>
          <a:lstStyle/>
          <a:p>
            <a:fld id="{CA023DE9-D4F1-46C8-AA55-2918A9F7D5BD}" type="slidenum">
              <a:rPr lang="en-US" smtClean="0"/>
              <a:t>52</a:t>
            </a:fld>
            <a:endParaRPr lang="en-US"/>
          </a:p>
        </p:txBody>
      </p:sp>
      <p:pic>
        <p:nvPicPr>
          <p:cNvPr id="7" name="Image 6">
            <a:extLst>
              <a:ext uri="{FF2B5EF4-FFF2-40B4-BE49-F238E27FC236}">
                <a16:creationId xmlns:a16="http://schemas.microsoft.com/office/drawing/2014/main" id="{B2AC8462-3F13-4DF6-A840-2357715E0FC7}"/>
              </a:ext>
            </a:extLst>
          </p:cNvPr>
          <p:cNvPicPr>
            <a:picLocks noChangeAspect="1"/>
          </p:cNvPicPr>
          <p:nvPr/>
        </p:nvPicPr>
        <p:blipFill>
          <a:blip r:embed="rId2"/>
          <a:stretch>
            <a:fillRect/>
          </a:stretch>
        </p:blipFill>
        <p:spPr>
          <a:xfrm>
            <a:off x="215368" y="1647685"/>
            <a:ext cx="11532664" cy="3882676"/>
          </a:xfrm>
          <a:prstGeom prst="rect">
            <a:avLst/>
          </a:prstGeom>
        </p:spPr>
      </p:pic>
    </p:spTree>
    <p:extLst>
      <p:ext uri="{BB962C8B-B14F-4D97-AF65-F5344CB8AC3E}">
        <p14:creationId xmlns:p14="http://schemas.microsoft.com/office/powerpoint/2010/main" val="3647220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4B34BA-D9DE-4D62-B929-E45C6CE921D5}"/>
              </a:ext>
            </a:extLst>
          </p:cNvPr>
          <p:cNvSpPr>
            <a:spLocks noGrp="1"/>
          </p:cNvSpPr>
          <p:nvPr>
            <p:ph type="title"/>
          </p:nvPr>
        </p:nvSpPr>
        <p:spPr/>
        <p:txBody>
          <a:bodyPr/>
          <a:lstStyle/>
          <a:p>
            <a:r>
              <a:rPr lang="fr-FR" dirty="0"/>
              <a:t>BUILD </a:t>
            </a:r>
            <a:r>
              <a:rPr lang="fr-FR" dirty="0">
                <a:sym typeface="Wingdings" panose="05000000000000000000" pitchFamily="2" charset="2"/>
              </a:rPr>
              <a:t> </a:t>
            </a:r>
            <a:r>
              <a:rPr lang="fr-FR" dirty="0" err="1">
                <a:sym typeface="Wingdings" panose="05000000000000000000" pitchFamily="2" charset="2"/>
              </a:rPr>
              <a:t>deploy</a:t>
            </a:r>
            <a:r>
              <a:rPr lang="fr-FR" dirty="0">
                <a:sym typeface="Wingdings" panose="05000000000000000000" pitchFamily="2" charset="2"/>
              </a:rPr>
              <a:t> Solution</a:t>
            </a:r>
            <a:endParaRPr lang="fr-FR" dirty="0"/>
          </a:p>
        </p:txBody>
      </p:sp>
      <p:sp>
        <p:nvSpPr>
          <p:cNvPr id="4" name="Espace réservé du numéro de diapositive 3">
            <a:extLst>
              <a:ext uri="{FF2B5EF4-FFF2-40B4-BE49-F238E27FC236}">
                <a16:creationId xmlns:a16="http://schemas.microsoft.com/office/drawing/2014/main" id="{E11F64F6-0779-4295-AE0C-41C227B10CB7}"/>
              </a:ext>
            </a:extLst>
          </p:cNvPr>
          <p:cNvSpPr>
            <a:spLocks noGrp="1"/>
          </p:cNvSpPr>
          <p:nvPr>
            <p:ph type="sldNum" sz="quarter" idx="12"/>
          </p:nvPr>
        </p:nvSpPr>
        <p:spPr/>
        <p:txBody>
          <a:bodyPr/>
          <a:lstStyle/>
          <a:p>
            <a:fld id="{CA023DE9-D4F1-46C8-AA55-2918A9F7D5BD}" type="slidenum">
              <a:rPr lang="en-US" smtClean="0"/>
              <a:t>53</a:t>
            </a:fld>
            <a:endParaRPr lang="en-US"/>
          </a:p>
        </p:txBody>
      </p:sp>
      <p:pic>
        <p:nvPicPr>
          <p:cNvPr id="5" name="Image 4">
            <a:extLst>
              <a:ext uri="{FF2B5EF4-FFF2-40B4-BE49-F238E27FC236}">
                <a16:creationId xmlns:a16="http://schemas.microsoft.com/office/drawing/2014/main" id="{7F5C4D81-CA2D-4C77-B694-1F438B61ED12}"/>
              </a:ext>
            </a:extLst>
          </p:cNvPr>
          <p:cNvPicPr>
            <a:picLocks noChangeAspect="1"/>
          </p:cNvPicPr>
          <p:nvPr/>
        </p:nvPicPr>
        <p:blipFill>
          <a:blip r:embed="rId2"/>
          <a:stretch>
            <a:fillRect/>
          </a:stretch>
        </p:blipFill>
        <p:spPr>
          <a:xfrm>
            <a:off x="719922" y="1504001"/>
            <a:ext cx="6600825" cy="4610100"/>
          </a:xfrm>
          <a:prstGeom prst="rect">
            <a:avLst/>
          </a:prstGeom>
        </p:spPr>
      </p:pic>
      <p:pic>
        <p:nvPicPr>
          <p:cNvPr id="6" name="Image 5">
            <a:extLst>
              <a:ext uri="{FF2B5EF4-FFF2-40B4-BE49-F238E27FC236}">
                <a16:creationId xmlns:a16="http://schemas.microsoft.com/office/drawing/2014/main" id="{A89AFDC7-6B00-4374-B5DD-3FD690934EA2}"/>
              </a:ext>
            </a:extLst>
          </p:cNvPr>
          <p:cNvPicPr>
            <a:picLocks noChangeAspect="1"/>
          </p:cNvPicPr>
          <p:nvPr/>
        </p:nvPicPr>
        <p:blipFill>
          <a:blip r:embed="rId3"/>
          <a:stretch>
            <a:fillRect/>
          </a:stretch>
        </p:blipFill>
        <p:spPr>
          <a:xfrm>
            <a:off x="7738435" y="1400530"/>
            <a:ext cx="3695624" cy="5004752"/>
          </a:xfrm>
          <a:prstGeom prst="rect">
            <a:avLst/>
          </a:prstGeom>
        </p:spPr>
      </p:pic>
      <p:sp>
        <p:nvSpPr>
          <p:cNvPr id="7" name="Rectangle 6">
            <a:extLst>
              <a:ext uri="{FF2B5EF4-FFF2-40B4-BE49-F238E27FC236}">
                <a16:creationId xmlns:a16="http://schemas.microsoft.com/office/drawing/2014/main" id="{63984422-7232-4E1D-ABF5-B00BC19F36C2}"/>
              </a:ext>
            </a:extLst>
          </p:cNvPr>
          <p:cNvSpPr/>
          <p:nvPr/>
        </p:nvSpPr>
        <p:spPr>
          <a:xfrm flipV="1">
            <a:off x="8691093" y="4404575"/>
            <a:ext cx="1532586" cy="154546"/>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8" name="Rectangle 7">
            <a:extLst>
              <a:ext uri="{FF2B5EF4-FFF2-40B4-BE49-F238E27FC236}">
                <a16:creationId xmlns:a16="http://schemas.microsoft.com/office/drawing/2014/main" id="{757B665B-9A2C-487F-96A4-DF8E57C085CD}"/>
              </a:ext>
            </a:extLst>
          </p:cNvPr>
          <p:cNvSpPr/>
          <p:nvPr/>
        </p:nvSpPr>
        <p:spPr>
          <a:xfrm flipV="1">
            <a:off x="8691093" y="5083935"/>
            <a:ext cx="1532586" cy="154546"/>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9" name="Rectangle 8">
            <a:extLst>
              <a:ext uri="{FF2B5EF4-FFF2-40B4-BE49-F238E27FC236}">
                <a16:creationId xmlns:a16="http://schemas.microsoft.com/office/drawing/2014/main" id="{7E0DE349-0BA4-4665-8510-C2E8D63D7B50}"/>
              </a:ext>
            </a:extLst>
          </p:cNvPr>
          <p:cNvSpPr/>
          <p:nvPr/>
        </p:nvSpPr>
        <p:spPr>
          <a:xfrm flipV="1">
            <a:off x="8703972" y="5776806"/>
            <a:ext cx="1532586" cy="154546"/>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565963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1BCF2CD-26FE-4C03-99DE-96D77EDADD84}"/>
              </a:ext>
            </a:extLst>
          </p:cNvPr>
          <p:cNvSpPr>
            <a:spLocks noGrp="1"/>
          </p:cNvSpPr>
          <p:nvPr>
            <p:ph type="title"/>
          </p:nvPr>
        </p:nvSpPr>
        <p:spPr>
          <a:xfrm>
            <a:off x="1003094" y="2537138"/>
            <a:ext cx="5092906" cy="663262"/>
          </a:xfrm>
        </p:spPr>
        <p:txBody>
          <a:bodyPr>
            <a:normAutofit/>
          </a:bodyPr>
          <a:lstStyle/>
          <a:p>
            <a:r>
              <a:rPr lang="en-US" b="1" dirty="0">
                <a:solidFill>
                  <a:schemeClr val="accent1">
                    <a:lumMod val="60000"/>
                    <a:lumOff val="40000"/>
                  </a:schemeClr>
                </a:solidFill>
              </a:rPr>
              <a:t>Using MDX</a:t>
            </a:r>
            <a:endParaRPr lang="fr-FR" dirty="0">
              <a:solidFill>
                <a:schemeClr val="accent1">
                  <a:lumMod val="60000"/>
                  <a:lumOff val="40000"/>
                </a:schemeClr>
              </a:solidFill>
            </a:endParaRPr>
          </a:p>
        </p:txBody>
      </p:sp>
      <p:sp>
        <p:nvSpPr>
          <p:cNvPr id="7" name="Espace réservé du texte 6">
            <a:extLst>
              <a:ext uri="{FF2B5EF4-FFF2-40B4-BE49-F238E27FC236}">
                <a16:creationId xmlns:a16="http://schemas.microsoft.com/office/drawing/2014/main" id="{5650F917-811A-43E2-AFC0-CCDD2821370B}"/>
              </a:ext>
            </a:extLst>
          </p:cNvPr>
          <p:cNvSpPr>
            <a:spLocks noGrp="1"/>
          </p:cNvSpPr>
          <p:nvPr>
            <p:ph type="body" sz="half" idx="2"/>
          </p:nvPr>
        </p:nvSpPr>
        <p:spPr>
          <a:xfrm>
            <a:off x="1003094" y="3657600"/>
            <a:ext cx="5084979" cy="1371600"/>
          </a:xfrm>
        </p:spPr>
        <p:txBody>
          <a:bodyPr>
            <a:normAutofit/>
          </a:bodyPr>
          <a:lstStyle/>
          <a:p>
            <a:r>
              <a:rPr lang="fr-FR" sz="1800" dirty="0" err="1"/>
              <a:t>Creating</a:t>
            </a:r>
            <a:r>
              <a:rPr lang="fr-FR" sz="1800" dirty="0"/>
              <a:t> </a:t>
            </a:r>
            <a:r>
              <a:rPr lang="fr-FR" sz="1800" dirty="0" err="1"/>
              <a:t>Calculated</a:t>
            </a:r>
            <a:r>
              <a:rPr lang="fr-FR" sz="1800" dirty="0"/>
              <a:t> </a:t>
            </a:r>
            <a:r>
              <a:rPr lang="fr-FR" sz="1800" dirty="0" err="1"/>
              <a:t>Members</a:t>
            </a:r>
            <a:r>
              <a:rPr lang="fr-FR" sz="1800" dirty="0"/>
              <a:t> – MDX </a:t>
            </a:r>
            <a:r>
              <a:rPr lang="fr-FR" sz="1800" dirty="0" err="1"/>
              <a:t>query</a:t>
            </a:r>
            <a:endParaRPr lang="fr-FR" sz="1800" dirty="0"/>
          </a:p>
        </p:txBody>
      </p:sp>
      <p:sp>
        <p:nvSpPr>
          <p:cNvPr id="4" name="Espace réservé du numéro de diapositive 3">
            <a:extLst>
              <a:ext uri="{FF2B5EF4-FFF2-40B4-BE49-F238E27FC236}">
                <a16:creationId xmlns:a16="http://schemas.microsoft.com/office/drawing/2014/main" id="{67FF6D33-92F7-485B-8E3F-858DC28B177F}"/>
              </a:ext>
            </a:extLst>
          </p:cNvPr>
          <p:cNvSpPr>
            <a:spLocks noGrp="1"/>
          </p:cNvSpPr>
          <p:nvPr>
            <p:ph type="sldNum" sz="quarter" idx="12"/>
          </p:nvPr>
        </p:nvSpPr>
        <p:spPr/>
        <p:txBody>
          <a:bodyPr/>
          <a:lstStyle/>
          <a:p>
            <a:fld id="{CA023DE9-D4F1-46C8-AA55-2918A9F7D5BD}" type="slidenum">
              <a:rPr lang="en-US" smtClean="0"/>
              <a:t>54</a:t>
            </a:fld>
            <a:endParaRPr lang="en-US"/>
          </a:p>
        </p:txBody>
      </p:sp>
      <p:pic>
        <p:nvPicPr>
          <p:cNvPr id="2050" name="Picture 2" descr="Interface utilisateur du Concepteur de requêtes MDX Analysis Services - SQL  Server Reporting Services (SSRS) | Microsoft Learn">
            <a:extLst>
              <a:ext uri="{FF2B5EF4-FFF2-40B4-BE49-F238E27FC236}">
                <a16:creationId xmlns:a16="http://schemas.microsoft.com/office/drawing/2014/main" id="{F30FD480-62EB-4EB2-928F-C44B32AC0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45" y="1854993"/>
            <a:ext cx="5114101" cy="314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12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7FCBC612-2593-4833-82F8-9B25556B0AF8}"/>
              </a:ext>
            </a:extLst>
          </p:cNvPr>
          <p:cNvPicPr>
            <a:picLocks noChangeAspect="1"/>
          </p:cNvPicPr>
          <p:nvPr/>
        </p:nvPicPr>
        <p:blipFill>
          <a:blip r:embed="rId2"/>
          <a:stretch>
            <a:fillRect/>
          </a:stretch>
        </p:blipFill>
        <p:spPr>
          <a:xfrm>
            <a:off x="4238829" y="1281447"/>
            <a:ext cx="7646224" cy="4891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re 1">
            <a:extLst>
              <a:ext uri="{FF2B5EF4-FFF2-40B4-BE49-F238E27FC236}">
                <a16:creationId xmlns:a16="http://schemas.microsoft.com/office/drawing/2014/main" id="{C3023CEB-4C66-4C1B-B7F3-CEAD24EF25B3}"/>
              </a:ext>
            </a:extLst>
          </p:cNvPr>
          <p:cNvSpPr>
            <a:spLocks noGrp="1"/>
          </p:cNvSpPr>
          <p:nvPr>
            <p:ph type="title"/>
          </p:nvPr>
        </p:nvSpPr>
        <p:spPr>
          <a:xfrm>
            <a:off x="677388" y="500697"/>
            <a:ext cx="8762826" cy="562719"/>
          </a:xfrm>
        </p:spPr>
        <p:txBody>
          <a:bodyPr>
            <a:normAutofit fontScale="90000"/>
          </a:bodyPr>
          <a:lstStyle/>
          <a:p>
            <a:r>
              <a:rPr lang="fr-FR" dirty="0" err="1">
                <a:solidFill>
                  <a:srgbClr val="F5A408"/>
                </a:solidFill>
              </a:rPr>
              <a:t>Creating</a:t>
            </a:r>
            <a:r>
              <a:rPr lang="fr-FR" dirty="0">
                <a:solidFill>
                  <a:srgbClr val="F5A408"/>
                </a:solidFill>
              </a:rPr>
              <a:t> </a:t>
            </a:r>
            <a:r>
              <a:rPr lang="fr-FR" dirty="0" err="1">
                <a:solidFill>
                  <a:srgbClr val="F5A408"/>
                </a:solidFill>
              </a:rPr>
              <a:t>Calculated</a:t>
            </a:r>
            <a:r>
              <a:rPr lang="fr-FR" dirty="0">
                <a:solidFill>
                  <a:srgbClr val="F5A408"/>
                </a:solidFill>
              </a:rPr>
              <a:t> </a:t>
            </a:r>
            <a:r>
              <a:rPr lang="fr-FR" dirty="0" err="1">
                <a:solidFill>
                  <a:srgbClr val="F5A408"/>
                </a:solidFill>
              </a:rPr>
              <a:t>Members</a:t>
            </a:r>
            <a:endParaRPr lang="fr-FR" dirty="0">
              <a:solidFill>
                <a:srgbClr val="F5A408"/>
              </a:solidFill>
            </a:endParaRPr>
          </a:p>
        </p:txBody>
      </p:sp>
      <p:sp>
        <p:nvSpPr>
          <p:cNvPr id="4" name="Espace réservé du texte 3">
            <a:extLst>
              <a:ext uri="{FF2B5EF4-FFF2-40B4-BE49-F238E27FC236}">
                <a16:creationId xmlns:a16="http://schemas.microsoft.com/office/drawing/2014/main" id="{F3AE99EB-E41A-4543-A010-0D8B2188865D}"/>
              </a:ext>
            </a:extLst>
          </p:cNvPr>
          <p:cNvSpPr>
            <a:spLocks noGrp="1"/>
          </p:cNvSpPr>
          <p:nvPr>
            <p:ph type="body" sz="half" idx="2"/>
          </p:nvPr>
        </p:nvSpPr>
        <p:spPr>
          <a:xfrm>
            <a:off x="306947" y="5722973"/>
            <a:ext cx="4400282" cy="845300"/>
          </a:xfrm>
        </p:spPr>
        <p:txBody>
          <a:bodyPr>
            <a:normAutofit/>
          </a:bodyPr>
          <a:lstStyle/>
          <a:p>
            <a:r>
              <a:rPr lang="en-US" sz="1800" b="1" dirty="0">
                <a:solidFill>
                  <a:srgbClr val="FFC000"/>
                </a:solidFill>
              </a:rPr>
              <a:t>Toyota Profit </a:t>
            </a:r>
            <a:r>
              <a:rPr lang="en-US" sz="1800" b="1" dirty="0"/>
              <a:t>= [Measures].[Revenue] </a:t>
            </a:r>
          </a:p>
          <a:p>
            <a:r>
              <a:rPr lang="en-US" sz="1800" b="1" dirty="0"/>
              <a:t>- ([Measures].[Sales Volume]*600)</a:t>
            </a:r>
            <a:endParaRPr lang="fr-FR" sz="1800" b="1" dirty="0"/>
          </a:p>
        </p:txBody>
      </p:sp>
      <p:sp>
        <p:nvSpPr>
          <p:cNvPr id="5" name="Espace réservé du numéro de diapositive 4">
            <a:extLst>
              <a:ext uri="{FF2B5EF4-FFF2-40B4-BE49-F238E27FC236}">
                <a16:creationId xmlns:a16="http://schemas.microsoft.com/office/drawing/2014/main" id="{45E1FD96-CD5E-4515-957B-1D985FB447B0}"/>
              </a:ext>
            </a:extLst>
          </p:cNvPr>
          <p:cNvSpPr>
            <a:spLocks noGrp="1"/>
          </p:cNvSpPr>
          <p:nvPr>
            <p:ph type="sldNum" sz="quarter" idx="12"/>
          </p:nvPr>
        </p:nvSpPr>
        <p:spPr/>
        <p:txBody>
          <a:bodyPr/>
          <a:lstStyle/>
          <a:p>
            <a:fld id="{EFB108C7-2CF4-4899-ACC3-01E3B570695B}" type="slidenum">
              <a:rPr lang="en-US" smtClean="0"/>
              <a:t>55</a:t>
            </a:fld>
            <a:endParaRPr lang="en-US" dirty="0"/>
          </a:p>
        </p:txBody>
      </p:sp>
      <p:pic>
        <p:nvPicPr>
          <p:cNvPr id="7" name="Image 6">
            <a:extLst>
              <a:ext uri="{FF2B5EF4-FFF2-40B4-BE49-F238E27FC236}">
                <a16:creationId xmlns:a16="http://schemas.microsoft.com/office/drawing/2014/main" id="{B7A3F7A5-F8C4-4F14-B048-5764F0EB8A82}"/>
              </a:ext>
            </a:extLst>
          </p:cNvPr>
          <p:cNvPicPr>
            <a:picLocks noChangeAspect="1"/>
          </p:cNvPicPr>
          <p:nvPr/>
        </p:nvPicPr>
        <p:blipFill rotWithShape="1">
          <a:blip r:embed="rId3"/>
          <a:srcRect l="101" t="937" r="69375" b="-937"/>
          <a:stretch/>
        </p:blipFill>
        <p:spPr>
          <a:xfrm>
            <a:off x="889568" y="1500624"/>
            <a:ext cx="2573628" cy="40213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DD705410-105C-4489-BD2D-FBF93E0C8827}"/>
              </a:ext>
            </a:extLst>
          </p:cNvPr>
          <p:cNvSpPr/>
          <p:nvPr/>
        </p:nvSpPr>
        <p:spPr>
          <a:xfrm flipV="1">
            <a:off x="1075386" y="2266682"/>
            <a:ext cx="1532586" cy="154546"/>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8A806F17-F352-417B-8A87-61248DD6C391}"/>
              </a:ext>
            </a:extLst>
          </p:cNvPr>
          <p:cNvSpPr/>
          <p:nvPr/>
        </p:nvSpPr>
        <p:spPr>
          <a:xfrm flipV="1">
            <a:off x="1075386" y="4737278"/>
            <a:ext cx="1532586" cy="36275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1EFF6F58-48C3-43C8-823C-76DC8F7AEFC4}"/>
              </a:ext>
            </a:extLst>
          </p:cNvPr>
          <p:cNvSpPr/>
          <p:nvPr/>
        </p:nvSpPr>
        <p:spPr>
          <a:xfrm flipV="1">
            <a:off x="6262500" y="3909799"/>
            <a:ext cx="3319382" cy="1112957"/>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Rectangle 11">
            <a:extLst>
              <a:ext uri="{FF2B5EF4-FFF2-40B4-BE49-F238E27FC236}">
                <a16:creationId xmlns:a16="http://schemas.microsoft.com/office/drawing/2014/main" id="{D741A292-9103-42B7-B4EB-48E47DD536AB}"/>
              </a:ext>
            </a:extLst>
          </p:cNvPr>
          <p:cNvSpPr/>
          <p:nvPr/>
        </p:nvSpPr>
        <p:spPr>
          <a:xfrm flipV="1">
            <a:off x="4380498" y="1493707"/>
            <a:ext cx="5039932" cy="29645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pic>
        <p:nvPicPr>
          <p:cNvPr id="15" name="Image 14">
            <a:extLst>
              <a:ext uri="{FF2B5EF4-FFF2-40B4-BE49-F238E27FC236}">
                <a16:creationId xmlns:a16="http://schemas.microsoft.com/office/drawing/2014/main" id="{017A6938-0C58-498B-9D86-0E680A233A98}"/>
              </a:ext>
            </a:extLst>
          </p:cNvPr>
          <p:cNvPicPr>
            <a:picLocks noChangeAspect="1"/>
          </p:cNvPicPr>
          <p:nvPr/>
        </p:nvPicPr>
        <p:blipFill>
          <a:blip r:embed="rId4"/>
          <a:stretch>
            <a:fillRect/>
          </a:stretch>
        </p:blipFill>
        <p:spPr>
          <a:xfrm>
            <a:off x="9948929" y="5100033"/>
            <a:ext cx="2058473" cy="1487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3513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64EE66E-A43E-4DD4-BA59-35222F9FE89A}"/>
              </a:ext>
            </a:extLst>
          </p:cNvPr>
          <p:cNvPicPr>
            <a:picLocks noChangeAspect="1"/>
          </p:cNvPicPr>
          <p:nvPr/>
        </p:nvPicPr>
        <p:blipFill>
          <a:blip r:embed="rId2"/>
          <a:stretch>
            <a:fillRect/>
          </a:stretch>
        </p:blipFill>
        <p:spPr>
          <a:xfrm>
            <a:off x="1001261" y="1435869"/>
            <a:ext cx="2949634" cy="4200994"/>
          </a:xfrm>
          <a:prstGeom prst="rect">
            <a:avLst/>
          </a:prstGeom>
        </p:spPr>
      </p:pic>
      <p:pic>
        <p:nvPicPr>
          <p:cNvPr id="3" name="Image 2">
            <a:extLst>
              <a:ext uri="{FF2B5EF4-FFF2-40B4-BE49-F238E27FC236}">
                <a16:creationId xmlns:a16="http://schemas.microsoft.com/office/drawing/2014/main" id="{C851E97D-C131-48DB-8380-341189C1CB6F}"/>
              </a:ext>
            </a:extLst>
          </p:cNvPr>
          <p:cNvPicPr>
            <a:picLocks noChangeAspect="1"/>
          </p:cNvPicPr>
          <p:nvPr/>
        </p:nvPicPr>
        <p:blipFill>
          <a:blip r:embed="rId3"/>
          <a:stretch>
            <a:fillRect/>
          </a:stretch>
        </p:blipFill>
        <p:spPr>
          <a:xfrm>
            <a:off x="4327739" y="1287888"/>
            <a:ext cx="6863000" cy="4556050"/>
          </a:xfrm>
          <a:prstGeom prst="rect">
            <a:avLst/>
          </a:prstGeom>
        </p:spPr>
      </p:pic>
      <p:sp>
        <p:nvSpPr>
          <p:cNvPr id="2" name="Titre 1">
            <a:extLst>
              <a:ext uri="{FF2B5EF4-FFF2-40B4-BE49-F238E27FC236}">
                <a16:creationId xmlns:a16="http://schemas.microsoft.com/office/drawing/2014/main" id="{C3023CEB-4C66-4C1B-B7F3-CEAD24EF25B3}"/>
              </a:ext>
            </a:extLst>
          </p:cNvPr>
          <p:cNvSpPr>
            <a:spLocks noGrp="1"/>
          </p:cNvSpPr>
          <p:nvPr>
            <p:ph type="title"/>
          </p:nvPr>
        </p:nvSpPr>
        <p:spPr>
          <a:xfrm>
            <a:off x="677388" y="500697"/>
            <a:ext cx="8762826" cy="562719"/>
          </a:xfrm>
        </p:spPr>
        <p:txBody>
          <a:bodyPr>
            <a:normAutofit fontScale="90000"/>
          </a:bodyPr>
          <a:lstStyle/>
          <a:p>
            <a:r>
              <a:rPr lang="fr-FR" dirty="0" err="1">
                <a:solidFill>
                  <a:srgbClr val="F5A408"/>
                </a:solidFill>
              </a:rPr>
              <a:t>Creating</a:t>
            </a:r>
            <a:r>
              <a:rPr lang="fr-FR" dirty="0">
                <a:solidFill>
                  <a:srgbClr val="F5A408"/>
                </a:solidFill>
              </a:rPr>
              <a:t> </a:t>
            </a:r>
            <a:r>
              <a:rPr lang="fr-FR" dirty="0" err="1">
                <a:solidFill>
                  <a:srgbClr val="F5A408"/>
                </a:solidFill>
              </a:rPr>
              <a:t>Calculated</a:t>
            </a:r>
            <a:r>
              <a:rPr lang="fr-FR" dirty="0">
                <a:solidFill>
                  <a:srgbClr val="F5A408"/>
                </a:solidFill>
              </a:rPr>
              <a:t> </a:t>
            </a:r>
            <a:r>
              <a:rPr lang="fr-FR" dirty="0" err="1">
                <a:solidFill>
                  <a:srgbClr val="F5A408"/>
                </a:solidFill>
              </a:rPr>
              <a:t>Members</a:t>
            </a:r>
            <a:endParaRPr lang="fr-FR" dirty="0">
              <a:solidFill>
                <a:srgbClr val="F5A408"/>
              </a:solidFill>
            </a:endParaRPr>
          </a:p>
        </p:txBody>
      </p:sp>
      <p:sp>
        <p:nvSpPr>
          <p:cNvPr id="5" name="Espace réservé du numéro de diapositive 4">
            <a:extLst>
              <a:ext uri="{FF2B5EF4-FFF2-40B4-BE49-F238E27FC236}">
                <a16:creationId xmlns:a16="http://schemas.microsoft.com/office/drawing/2014/main" id="{45E1FD96-CD5E-4515-957B-1D985FB447B0}"/>
              </a:ext>
            </a:extLst>
          </p:cNvPr>
          <p:cNvSpPr>
            <a:spLocks noGrp="1"/>
          </p:cNvSpPr>
          <p:nvPr>
            <p:ph type="sldNum" sz="quarter" idx="12"/>
          </p:nvPr>
        </p:nvSpPr>
        <p:spPr/>
        <p:txBody>
          <a:bodyPr/>
          <a:lstStyle/>
          <a:p>
            <a:fld id="{EFB108C7-2CF4-4899-ACC3-01E3B570695B}" type="slidenum">
              <a:rPr lang="en-US" smtClean="0"/>
              <a:t>56</a:t>
            </a:fld>
            <a:endParaRPr lang="en-US" dirty="0"/>
          </a:p>
        </p:txBody>
      </p:sp>
      <p:sp>
        <p:nvSpPr>
          <p:cNvPr id="9" name="Rectangle 8">
            <a:extLst>
              <a:ext uri="{FF2B5EF4-FFF2-40B4-BE49-F238E27FC236}">
                <a16:creationId xmlns:a16="http://schemas.microsoft.com/office/drawing/2014/main" id="{DD705410-105C-4489-BD2D-FBF93E0C8827}"/>
              </a:ext>
            </a:extLst>
          </p:cNvPr>
          <p:cNvSpPr/>
          <p:nvPr/>
        </p:nvSpPr>
        <p:spPr>
          <a:xfrm flipV="1">
            <a:off x="1075386" y="2176529"/>
            <a:ext cx="1532586" cy="154546"/>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8A806F17-F352-417B-8A87-61248DD6C391}"/>
              </a:ext>
            </a:extLst>
          </p:cNvPr>
          <p:cNvSpPr/>
          <p:nvPr/>
        </p:nvSpPr>
        <p:spPr>
          <a:xfrm flipV="1">
            <a:off x="1075386" y="4634246"/>
            <a:ext cx="1532586" cy="36275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1EFF6F58-48C3-43C8-823C-76DC8F7AEFC4}"/>
              </a:ext>
            </a:extLst>
          </p:cNvPr>
          <p:cNvSpPr/>
          <p:nvPr/>
        </p:nvSpPr>
        <p:spPr>
          <a:xfrm flipV="1">
            <a:off x="6096000" y="3805698"/>
            <a:ext cx="3319382" cy="1112957"/>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Rectangle 11">
            <a:extLst>
              <a:ext uri="{FF2B5EF4-FFF2-40B4-BE49-F238E27FC236}">
                <a16:creationId xmlns:a16="http://schemas.microsoft.com/office/drawing/2014/main" id="{D741A292-9103-42B7-B4EB-48E47DD536AB}"/>
              </a:ext>
            </a:extLst>
          </p:cNvPr>
          <p:cNvSpPr/>
          <p:nvPr/>
        </p:nvSpPr>
        <p:spPr>
          <a:xfrm flipV="1">
            <a:off x="4380498" y="1493707"/>
            <a:ext cx="5039932" cy="29645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4" name="Espace réservé du texte 3">
            <a:extLst>
              <a:ext uri="{FF2B5EF4-FFF2-40B4-BE49-F238E27FC236}">
                <a16:creationId xmlns:a16="http://schemas.microsoft.com/office/drawing/2014/main" id="{F3AE99EB-E41A-4543-A010-0D8B2188865D}"/>
              </a:ext>
            </a:extLst>
          </p:cNvPr>
          <p:cNvSpPr>
            <a:spLocks noGrp="1"/>
          </p:cNvSpPr>
          <p:nvPr>
            <p:ph type="body" sz="half" idx="2"/>
          </p:nvPr>
        </p:nvSpPr>
        <p:spPr>
          <a:xfrm>
            <a:off x="661118" y="5974364"/>
            <a:ext cx="4404257" cy="845300"/>
          </a:xfrm>
        </p:spPr>
        <p:txBody>
          <a:bodyPr>
            <a:normAutofit/>
          </a:bodyPr>
          <a:lstStyle/>
          <a:p>
            <a:r>
              <a:rPr lang="en-US" sz="1800" b="1" dirty="0">
                <a:solidFill>
                  <a:srgbClr val="FFC000"/>
                </a:solidFill>
              </a:rPr>
              <a:t>Maintenance Profit = </a:t>
            </a:r>
            <a:r>
              <a:rPr lang="en-US" sz="1800" b="1" dirty="0"/>
              <a:t>[Measures].[Maintenance Cost] * 0.3</a:t>
            </a:r>
            <a:endParaRPr lang="fr-FR" sz="1800" b="1" dirty="0"/>
          </a:p>
        </p:txBody>
      </p:sp>
      <p:pic>
        <p:nvPicPr>
          <p:cNvPr id="8" name="Image 7">
            <a:extLst>
              <a:ext uri="{FF2B5EF4-FFF2-40B4-BE49-F238E27FC236}">
                <a16:creationId xmlns:a16="http://schemas.microsoft.com/office/drawing/2014/main" id="{1CB5462A-0DE2-4339-9D91-ED52C3527B9B}"/>
              </a:ext>
            </a:extLst>
          </p:cNvPr>
          <p:cNvPicPr>
            <a:picLocks noChangeAspect="1"/>
          </p:cNvPicPr>
          <p:nvPr/>
        </p:nvPicPr>
        <p:blipFill>
          <a:blip r:embed="rId4"/>
          <a:stretch>
            <a:fillRect/>
          </a:stretch>
        </p:blipFill>
        <p:spPr>
          <a:xfrm>
            <a:off x="9130221" y="4838084"/>
            <a:ext cx="2444638" cy="1724187"/>
          </a:xfrm>
          <a:prstGeom prst="rect">
            <a:avLst/>
          </a:prstGeom>
        </p:spPr>
      </p:pic>
    </p:spTree>
    <p:extLst>
      <p:ext uri="{BB962C8B-B14F-4D97-AF65-F5344CB8AC3E}">
        <p14:creationId xmlns:p14="http://schemas.microsoft.com/office/powerpoint/2010/main" val="4149472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7CFB3CC-71A8-4EF8-8164-2323C63D56DC}"/>
              </a:ext>
            </a:extLst>
          </p:cNvPr>
          <p:cNvSpPr>
            <a:spLocks noGrp="1"/>
          </p:cNvSpPr>
          <p:nvPr>
            <p:ph type="title"/>
          </p:nvPr>
        </p:nvSpPr>
        <p:spPr>
          <a:xfrm>
            <a:off x="654903" y="893352"/>
            <a:ext cx="9404723" cy="1400530"/>
          </a:xfrm>
        </p:spPr>
        <p:txBody>
          <a:bodyPr/>
          <a:lstStyle/>
          <a:p>
            <a:r>
              <a:rPr lang="en-US" dirty="0">
                <a:solidFill>
                  <a:schemeClr val="tx1"/>
                </a:solidFill>
              </a:rPr>
              <a:t>Using the Calculated Member</a:t>
            </a:r>
            <a:endParaRPr lang="fr-FR" dirty="0">
              <a:solidFill>
                <a:schemeClr val="tx1"/>
              </a:solidFill>
            </a:endParaRPr>
          </a:p>
        </p:txBody>
      </p:sp>
      <p:sp>
        <p:nvSpPr>
          <p:cNvPr id="5" name="Espace réservé du numéro de diapositive 4">
            <a:extLst>
              <a:ext uri="{FF2B5EF4-FFF2-40B4-BE49-F238E27FC236}">
                <a16:creationId xmlns:a16="http://schemas.microsoft.com/office/drawing/2014/main" id="{9033D0DC-F271-43E9-BC08-103FF87283CC}"/>
              </a:ext>
            </a:extLst>
          </p:cNvPr>
          <p:cNvSpPr>
            <a:spLocks noGrp="1"/>
          </p:cNvSpPr>
          <p:nvPr>
            <p:ph type="sldNum" sz="quarter" idx="12"/>
          </p:nvPr>
        </p:nvSpPr>
        <p:spPr/>
        <p:txBody>
          <a:bodyPr/>
          <a:lstStyle/>
          <a:p>
            <a:fld id="{CA023DE9-D4F1-46C8-AA55-2918A9F7D5BD}" type="slidenum">
              <a:rPr lang="en-US" smtClean="0"/>
              <a:t>57</a:t>
            </a:fld>
            <a:endParaRPr lang="en-US"/>
          </a:p>
        </p:txBody>
      </p:sp>
      <p:pic>
        <p:nvPicPr>
          <p:cNvPr id="8" name="Image 7">
            <a:extLst>
              <a:ext uri="{FF2B5EF4-FFF2-40B4-BE49-F238E27FC236}">
                <a16:creationId xmlns:a16="http://schemas.microsoft.com/office/drawing/2014/main" id="{325C6562-7840-4CA5-B4B2-37EAA7DF4421}"/>
              </a:ext>
            </a:extLst>
          </p:cNvPr>
          <p:cNvPicPr>
            <a:picLocks noChangeAspect="1"/>
          </p:cNvPicPr>
          <p:nvPr/>
        </p:nvPicPr>
        <p:blipFill>
          <a:blip r:embed="rId2"/>
          <a:stretch>
            <a:fillRect/>
          </a:stretch>
        </p:blipFill>
        <p:spPr>
          <a:xfrm>
            <a:off x="4147001" y="1853248"/>
            <a:ext cx="7215858" cy="4671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a:extLst>
              <a:ext uri="{FF2B5EF4-FFF2-40B4-BE49-F238E27FC236}">
                <a16:creationId xmlns:a16="http://schemas.microsoft.com/office/drawing/2014/main" id="{9641B62E-AED3-4EFE-906B-CDE50AC51412}"/>
              </a:ext>
            </a:extLst>
          </p:cNvPr>
          <p:cNvPicPr>
            <a:picLocks noChangeAspect="1"/>
          </p:cNvPicPr>
          <p:nvPr/>
        </p:nvPicPr>
        <p:blipFill rotWithShape="1">
          <a:blip r:embed="rId2"/>
          <a:srcRect l="31923" t="31326" r="46775" b="50619"/>
          <a:stretch/>
        </p:blipFill>
        <p:spPr>
          <a:xfrm>
            <a:off x="6438436" y="3318173"/>
            <a:ext cx="4038166" cy="2216065"/>
          </a:xfrm>
          <a:prstGeom prst="rect">
            <a:avLst/>
          </a:prstGeom>
        </p:spPr>
      </p:pic>
      <p:cxnSp>
        <p:nvCxnSpPr>
          <p:cNvPr id="12" name="Connecteur droit avec flèche 11">
            <a:extLst>
              <a:ext uri="{FF2B5EF4-FFF2-40B4-BE49-F238E27FC236}">
                <a16:creationId xmlns:a16="http://schemas.microsoft.com/office/drawing/2014/main" id="{0047C2D5-8726-46DD-B283-101928F64372}"/>
              </a:ext>
            </a:extLst>
          </p:cNvPr>
          <p:cNvCxnSpPr>
            <a:cxnSpLocks/>
            <a:stCxn id="17" idx="3"/>
          </p:cNvCxnSpPr>
          <p:nvPr/>
        </p:nvCxnSpPr>
        <p:spPr>
          <a:xfrm>
            <a:off x="2780020" y="3452730"/>
            <a:ext cx="1835943" cy="8291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3445C35A-8D8D-4283-A43D-54B2B5F07978}"/>
              </a:ext>
            </a:extLst>
          </p:cNvPr>
          <p:cNvCxnSpPr>
            <a:cxnSpLocks/>
            <a:stCxn id="18" idx="3"/>
          </p:cNvCxnSpPr>
          <p:nvPr/>
        </p:nvCxnSpPr>
        <p:spPr>
          <a:xfrm>
            <a:off x="3001166" y="4587519"/>
            <a:ext cx="1475811" cy="5475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EE199D76-3747-483C-AD99-6A9CD2D3A1D5}"/>
              </a:ext>
            </a:extLst>
          </p:cNvPr>
          <p:cNvSpPr/>
          <p:nvPr/>
        </p:nvSpPr>
        <p:spPr>
          <a:xfrm flipV="1">
            <a:off x="4687991" y="4202723"/>
            <a:ext cx="1065574" cy="15826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6" name="Rectangle 15">
            <a:extLst>
              <a:ext uri="{FF2B5EF4-FFF2-40B4-BE49-F238E27FC236}">
                <a16:creationId xmlns:a16="http://schemas.microsoft.com/office/drawing/2014/main" id="{5BF1BC40-D458-45B8-9789-65989EDA3190}"/>
              </a:ext>
            </a:extLst>
          </p:cNvPr>
          <p:cNvSpPr/>
          <p:nvPr/>
        </p:nvSpPr>
        <p:spPr>
          <a:xfrm flipV="1">
            <a:off x="4510665" y="5055907"/>
            <a:ext cx="1065574" cy="158262"/>
          </a:xfrm>
          <a:prstGeom prst="rect">
            <a:avLst/>
          </a:prstGeom>
          <a:noFill/>
          <a:ln w="38100" cap="flat" cmpd="sng" algn="ctr">
            <a:solidFill>
              <a:srgbClr val="E90F1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7" name="Rectangle 16">
            <a:extLst>
              <a:ext uri="{FF2B5EF4-FFF2-40B4-BE49-F238E27FC236}">
                <a16:creationId xmlns:a16="http://schemas.microsoft.com/office/drawing/2014/main" id="{8B85693C-7B36-4C19-9B21-D8CC75E9E46B}"/>
              </a:ext>
            </a:extLst>
          </p:cNvPr>
          <p:cNvSpPr/>
          <p:nvPr/>
        </p:nvSpPr>
        <p:spPr>
          <a:xfrm>
            <a:off x="1179902" y="3268064"/>
            <a:ext cx="1600118" cy="369332"/>
          </a:xfrm>
          <a:prstGeom prst="rect">
            <a:avLst/>
          </a:prstGeom>
        </p:spPr>
        <p:txBody>
          <a:bodyPr wrap="none">
            <a:spAutoFit/>
          </a:bodyPr>
          <a:lstStyle/>
          <a:p>
            <a:r>
              <a:rPr lang="en-US" b="1" dirty="0">
                <a:solidFill>
                  <a:srgbClr val="FFC000"/>
                </a:solidFill>
              </a:rPr>
              <a:t>Toyota Profit </a:t>
            </a:r>
            <a:endParaRPr lang="fr-FR" dirty="0"/>
          </a:p>
        </p:txBody>
      </p:sp>
      <p:sp>
        <p:nvSpPr>
          <p:cNvPr id="18" name="Rectangle 17">
            <a:extLst>
              <a:ext uri="{FF2B5EF4-FFF2-40B4-BE49-F238E27FC236}">
                <a16:creationId xmlns:a16="http://schemas.microsoft.com/office/drawing/2014/main" id="{D7A2587F-6D64-411F-BA3B-87C1A33980EE}"/>
              </a:ext>
            </a:extLst>
          </p:cNvPr>
          <p:cNvSpPr/>
          <p:nvPr/>
        </p:nvSpPr>
        <p:spPr>
          <a:xfrm>
            <a:off x="915339" y="4402853"/>
            <a:ext cx="2085827" cy="369332"/>
          </a:xfrm>
          <a:prstGeom prst="rect">
            <a:avLst/>
          </a:prstGeom>
        </p:spPr>
        <p:txBody>
          <a:bodyPr wrap="none">
            <a:spAutoFit/>
          </a:bodyPr>
          <a:lstStyle/>
          <a:p>
            <a:r>
              <a:rPr lang="en-US" b="1" dirty="0">
                <a:solidFill>
                  <a:srgbClr val="FFC000"/>
                </a:solidFill>
              </a:rPr>
              <a:t>Model de voiture</a:t>
            </a:r>
            <a:endParaRPr lang="fr-FR" dirty="0"/>
          </a:p>
        </p:txBody>
      </p:sp>
    </p:spTree>
    <p:extLst>
      <p:ext uri="{BB962C8B-B14F-4D97-AF65-F5344CB8AC3E}">
        <p14:creationId xmlns:p14="http://schemas.microsoft.com/office/powerpoint/2010/main" val="1553915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58</a:t>
            </a:fld>
            <a:endParaRPr lang="en-US"/>
          </a:p>
        </p:txBody>
      </p:sp>
      <p:pic>
        <p:nvPicPr>
          <p:cNvPr id="5" name="Image 4">
            <a:extLst>
              <a:ext uri="{FF2B5EF4-FFF2-40B4-BE49-F238E27FC236}">
                <a16:creationId xmlns:a16="http://schemas.microsoft.com/office/drawing/2014/main" id="{88121E93-9B6D-4A48-9ED2-712DD23E6FFA}"/>
              </a:ext>
            </a:extLst>
          </p:cNvPr>
          <p:cNvPicPr>
            <a:picLocks noChangeAspect="1"/>
          </p:cNvPicPr>
          <p:nvPr/>
        </p:nvPicPr>
        <p:blipFill>
          <a:blip r:embed="rId2"/>
          <a:stretch>
            <a:fillRect/>
          </a:stretch>
        </p:blipFill>
        <p:spPr>
          <a:xfrm>
            <a:off x="836453" y="1269149"/>
            <a:ext cx="6921814" cy="5136133"/>
          </a:xfrm>
          <a:prstGeom prst="rect">
            <a:avLst/>
          </a:prstGeom>
        </p:spPr>
      </p:pic>
      <p:sp>
        <p:nvSpPr>
          <p:cNvPr id="6" name="Rectangle 5">
            <a:extLst>
              <a:ext uri="{FF2B5EF4-FFF2-40B4-BE49-F238E27FC236}">
                <a16:creationId xmlns:a16="http://schemas.microsoft.com/office/drawing/2014/main" id="{DB9D1A3F-926B-48E5-A728-70F6B85B0AF2}"/>
              </a:ext>
            </a:extLst>
          </p:cNvPr>
          <p:cNvSpPr/>
          <p:nvPr/>
        </p:nvSpPr>
        <p:spPr>
          <a:xfrm>
            <a:off x="5974655" y="4025666"/>
            <a:ext cx="5380892" cy="1507397"/>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5A408"/>
                </a:solidFill>
              </a:rPr>
              <a:t>SELECT</a:t>
            </a:r>
            <a:r>
              <a:rPr lang="en-US" dirty="0"/>
              <a:t> [Measures].[</a:t>
            </a:r>
            <a:r>
              <a:rPr lang="en-US" b="1" dirty="0"/>
              <a:t>Toyota Profit</a:t>
            </a:r>
            <a:r>
              <a:rPr lang="en-US" dirty="0"/>
              <a:t>] </a:t>
            </a:r>
            <a:r>
              <a:rPr lang="en-US" dirty="0">
                <a:solidFill>
                  <a:srgbClr val="F5A408"/>
                </a:solidFill>
              </a:rPr>
              <a:t>ON 0</a:t>
            </a:r>
            <a:r>
              <a:rPr lang="en-US" dirty="0"/>
              <a:t>, </a:t>
            </a:r>
          </a:p>
          <a:p>
            <a:r>
              <a:rPr lang="en-US" dirty="0">
                <a:solidFill>
                  <a:schemeClr val="accent1">
                    <a:lumMod val="60000"/>
                    <a:lumOff val="40000"/>
                  </a:schemeClr>
                </a:solidFill>
              </a:rPr>
              <a:t> NONEMPTY</a:t>
            </a:r>
            <a:r>
              <a:rPr lang="en-US" dirty="0"/>
              <a:t>([Date].[</a:t>
            </a:r>
            <a:r>
              <a:rPr lang="en-US" dirty="0" err="1"/>
              <a:t>HierarchyDate</a:t>
            </a:r>
            <a:r>
              <a:rPr lang="en-US" dirty="0"/>
              <a:t>].[Year].MEMBERS) </a:t>
            </a:r>
            <a:r>
              <a:rPr lang="en-US" dirty="0">
                <a:solidFill>
                  <a:srgbClr val="F5A408"/>
                </a:solidFill>
              </a:rPr>
              <a:t>ON 1</a:t>
            </a:r>
            <a:r>
              <a:rPr lang="en-US" dirty="0">
                <a:solidFill>
                  <a:schemeClr val="accent1">
                    <a:lumMod val="60000"/>
                    <a:lumOff val="40000"/>
                  </a:schemeClr>
                </a:solidFill>
              </a:rPr>
              <a:t> </a:t>
            </a:r>
          </a:p>
          <a:p>
            <a:r>
              <a:rPr lang="en-US" dirty="0">
                <a:solidFill>
                  <a:srgbClr val="F5A408"/>
                </a:solidFill>
              </a:rPr>
              <a:t>FROM</a:t>
            </a:r>
            <a:r>
              <a:rPr lang="en-US" dirty="0"/>
              <a:t> [Toyota Sales Tunisia];</a:t>
            </a:r>
          </a:p>
        </p:txBody>
      </p:sp>
      <p:sp>
        <p:nvSpPr>
          <p:cNvPr id="7" name="Rectangle 6">
            <a:extLst>
              <a:ext uri="{FF2B5EF4-FFF2-40B4-BE49-F238E27FC236}">
                <a16:creationId xmlns:a16="http://schemas.microsoft.com/office/drawing/2014/main" id="{225EA104-B77E-4BF8-AC36-AC9DF783FCD9}"/>
              </a:ext>
            </a:extLst>
          </p:cNvPr>
          <p:cNvSpPr/>
          <p:nvPr/>
        </p:nvSpPr>
        <p:spPr>
          <a:xfrm>
            <a:off x="5765885" y="2382592"/>
            <a:ext cx="6068561" cy="1077597"/>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La requête MDX renvoie les bénéfices de Toyota provenant de la vente de véhicules pour chaque année</a:t>
            </a:r>
            <a:endParaRPr lang="en-US" dirty="0">
              <a:solidFill>
                <a:schemeClr val="bg2">
                  <a:lumMod val="60000"/>
                  <a:lumOff val="40000"/>
                </a:schemeClr>
              </a:solidFill>
            </a:endParaRPr>
          </a:p>
        </p:txBody>
      </p:sp>
      <p:cxnSp>
        <p:nvCxnSpPr>
          <p:cNvPr id="8" name="Connecteur droit avec flèche 7">
            <a:extLst>
              <a:ext uri="{FF2B5EF4-FFF2-40B4-BE49-F238E27FC236}">
                <a16:creationId xmlns:a16="http://schemas.microsoft.com/office/drawing/2014/main" id="{D9DB1E03-02D3-4147-A055-E79A87445332}"/>
              </a:ext>
            </a:extLst>
          </p:cNvPr>
          <p:cNvCxnSpPr>
            <a:cxnSpLocks/>
          </p:cNvCxnSpPr>
          <p:nvPr/>
        </p:nvCxnSpPr>
        <p:spPr>
          <a:xfrm flipH="1" flipV="1">
            <a:off x="3696164" y="3859824"/>
            <a:ext cx="880668" cy="14331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9C915C3F-460E-4971-BE05-0F194471A70A}"/>
              </a:ext>
            </a:extLst>
          </p:cNvPr>
          <p:cNvSpPr/>
          <p:nvPr/>
        </p:nvSpPr>
        <p:spPr>
          <a:xfrm flipV="1">
            <a:off x="2630590" y="3701562"/>
            <a:ext cx="1065574" cy="15826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0" name="Rectangle 9">
            <a:extLst>
              <a:ext uri="{FF2B5EF4-FFF2-40B4-BE49-F238E27FC236}">
                <a16:creationId xmlns:a16="http://schemas.microsoft.com/office/drawing/2014/main" id="{813FBCAC-0E49-4485-B0FD-6821FD50C0EE}"/>
              </a:ext>
            </a:extLst>
          </p:cNvPr>
          <p:cNvSpPr/>
          <p:nvPr/>
        </p:nvSpPr>
        <p:spPr>
          <a:xfrm>
            <a:off x="3870347" y="5348397"/>
            <a:ext cx="2241319" cy="369332"/>
          </a:xfrm>
          <a:prstGeom prst="rect">
            <a:avLst/>
          </a:prstGeom>
        </p:spPr>
        <p:txBody>
          <a:bodyPr wrap="none">
            <a:spAutoFit/>
          </a:bodyPr>
          <a:lstStyle/>
          <a:p>
            <a:r>
              <a:rPr lang="en-US" b="1" dirty="0" err="1">
                <a:solidFill>
                  <a:srgbClr val="FFC000"/>
                </a:solidFill>
              </a:rPr>
              <a:t>Mesures</a:t>
            </a:r>
            <a:r>
              <a:rPr lang="en-US" b="1" dirty="0">
                <a:solidFill>
                  <a:srgbClr val="FFC000"/>
                </a:solidFill>
              </a:rPr>
              <a:t> </a:t>
            </a:r>
            <a:r>
              <a:rPr lang="en-US" b="1" dirty="0" err="1">
                <a:solidFill>
                  <a:srgbClr val="FFC000"/>
                </a:solidFill>
              </a:rPr>
              <a:t>Calculée</a:t>
            </a:r>
            <a:endParaRPr lang="fr-FR" dirty="0"/>
          </a:p>
        </p:txBody>
      </p:sp>
    </p:spTree>
    <p:extLst>
      <p:ext uri="{BB962C8B-B14F-4D97-AF65-F5344CB8AC3E}">
        <p14:creationId xmlns:p14="http://schemas.microsoft.com/office/powerpoint/2010/main" val="339431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3429F57-D8A2-4C1A-B581-DA869D8EE122}"/>
              </a:ext>
            </a:extLst>
          </p:cNvPr>
          <p:cNvPicPr>
            <a:picLocks noChangeAspect="1"/>
          </p:cNvPicPr>
          <p:nvPr/>
        </p:nvPicPr>
        <p:blipFill>
          <a:blip r:embed="rId2"/>
          <a:stretch>
            <a:fillRect/>
          </a:stretch>
        </p:blipFill>
        <p:spPr>
          <a:xfrm>
            <a:off x="746301" y="1574956"/>
            <a:ext cx="6736324" cy="4948769"/>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59</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5974655" y="4049341"/>
            <a:ext cx="5380892" cy="1507397"/>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5A408"/>
                </a:solidFill>
              </a:rPr>
              <a:t>SELECT</a:t>
            </a:r>
            <a:r>
              <a:rPr lang="en-US" dirty="0"/>
              <a:t> [Measures].[</a:t>
            </a:r>
            <a:r>
              <a:rPr lang="fr-FR" b="1" dirty="0"/>
              <a:t>Maintenance Profit</a:t>
            </a:r>
            <a:r>
              <a:rPr lang="en-US" dirty="0"/>
              <a:t>] </a:t>
            </a:r>
            <a:r>
              <a:rPr lang="en-US" dirty="0">
                <a:solidFill>
                  <a:srgbClr val="F5A408"/>
                </a:solidFill>
              </a:rPr>
              <a:t>ON 0</a:t>
            </a:r>
            <a:r>
              <a:rPr lang="en-US" dirty="0"/>
              <a:t>, </a:t>
            </a:r>
          </a:p>
          <a:p>
            <a:r>
              <a:rPr lang="en-US" dirty="0">
                <a:solidFill>
                  <a:schemeClr val="accent1">
                    <a:lumMod val="60000"/>
                    <a:lumOff val="40000"/>
                  </a:schemeClr>
                </a:solidFill>
              </a:rPr>
              <a:t>NONEMPTY</a:t>
            </a:r>
            <a:r>
              <a:rPr lang="en-US" dirty="0"/>
              <a:t>([Date].[</a:t>
            </a:r>
            <a:r>
              <a:rPr lang="en-US" dirty="0" err="1"/>
              <a:t>HierarchyDate</a:t>
            </a:r>
            <a:r>
              <a:rPr lang="en-US" dirty="0"/>
              <a:t>].[Year].MEMBERS) </a:t>
            </a:r>
            <a:r>
              <a:rPr lang="en-US" dirty="0">
                <a:solidFill>
                  <a:srgbClr val="F5A408"/>
                </a:solidFill>
              </a:rPr>
              <a:t>ON 1</a:t>
            </a:r>
            <a:r>
              <a:rPr lang="en-US" dirty="0">
                <a:solidFill>
                  <a:schemeClr val="accent1">
                    <a:lumMod val="60000"/>
                    <a:lumOff val="40000"/>
                  </a:schemeClr>
                </a:solidFill>
              </a:rPr>
              <a:t> </a:t>
            </a:r>
          </a:p>
          <a:p>
            <a:r>
              <a:rPr lang="en-US" dirty="0">
                <a:solidFill>
                  <a:srgbClr val="F5A408"/>
                </a:solidFill>
              </a:rPr>
              <a:t>FROM</a:t>
            </a:r>
            <a:r>
              <a:rPr lang="en-US" dirty="0"/>
              <a:t> [Toyota Sales Tunisia];</a:t>
            </a:r>
          </a:p>
        </p:txBody>
      </p:sp>
      <p:sp>
        <p:nvSpPr>
          <p:cNvPr id="7" name="Rectangle 6">
            <a:extLst>
              <a:ext uri="{FF2B5EF4-FFF2-40B4-BE49-F238E27FC236}">
                <a16:creationId xmlns:a16="http://schemas.microsoft.com/office/drawing/2014/main" id="{225EA104-B77E-4BF8-AC36-AC9DF783FCD9}"/>
              </a:ext>
            </a:extLst>
          </p:cNvPr>
          <p:cNvSpPr/>
          <p:nvPr/>
        </p:nvSpPr>
        <p:spPr>
          <a:xfrm>
            <a:off x="5765885" y="2185654"/>
            <a:ext cx="6068561" cy="127453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La requête MDX renvoie les bénéfices de Toyota provenant de la Maintenance de véhicules pour chaque année</a:t>
            </a:r>
            <a:endParaRPr lang="en-US" dirty="0">
              <a:solidFill>
                <a:schemeClr val="bg2">
                  <a:lumMod val="60000"/>
                  <a:lumOff val="40000"/>
                </a:schemeClr>
              </a:solidFill>
            </a:endParaRPr>
          </a:p>
        </p:txBody>
      </p:sp>
      <p:cxnSp>
        <p:nvCxnSpPr>
          <p:cNvPr id="8" name="Connecteur droit avec flèche 7">
            <a:extLst>
              <a:ext uri="{FF2B5EF4-FFF2-40B4-BE49-F238E27FC236}">
                <a16:creationId xmlns:a16="http://schemas.microsoft.com/office/drawing/2014/main" id="{7A33CCEF-FF64-4912-A46A-E390BB858B36}"/>
              </a:ext>
            </a:extLst>
          </p:cNvPr>
          <p:cNvCxnSpPr>
            <a:cxnSpLocks/>
          </p:cNvCxnSpPr>
          <p:nvPr/>
        </p:nvCxnSpPr>
        <p:spPr>
          <a:xfrm flipH="1" flipV="1">
            <a:off x="3406446" y="4049341"/>
            <a:ext cx="880668" cy="14331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F12D9FE2-FC31-4A3A-A60D-5393F53FFF82}"/>
              </a:ext>
            </a:extLst>
          </p:cNvPr>
          <p:cNvSpPr/>
          <p:nvPr/>
        </p:nvSpPr>
        <p:spPr>
          <a:xfrm flipV="1">
            <a:off x="2340872" y="3891079"/>
            <a:ext cx="1065574" cy="15826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0" name="Rectangle 9">
            <a:extLst>
              <a:ext uri="{FF2B5EF4-FFF2-40B4-BE49-F238E27FC236}">
                <a16:creationId xmlns:a16="http://schemas.microsoft.com/office/drawing/2014/main" id="{73DF9A13-B059-45D8-AD34-2776901E46D1}"/>
              </a:ext>
            </a:extLst>
          </p:cNvPr>
          <p:cNvSpPr/>
          <p:nvPr/>
        </p:nvSpPr>
        <p:spPr>
          <a:xfrm>
            <a:off x="3580629" y="5537914"/>
            <a:ext cx="2241319" cy="369332"/>
          </a:xfrm>
          <a:prstGeom prst="rect">
            <a:avLst/>
          </a:prstGeom>
        </p:spPr>
        <p:txBody>
          <a:bodyPr wrap="none">
            <a:spAutoFit/>
          </a:bodyPr>
          <a:lstStyle/>
          <a:p>
            <a:r>
              <a:rPr lang="en-US" b="1" dirty="0" err="1">
                <a:solidFill>
                  <a:srgbClr val="FFC000"/>
                </a:solidFill>
              </a:rPr>
              <a:t>Mesures</a:t>
            </a:r>
            <a:r>
              <a:rPr lang="en-US" b="1" dirty="0">
                <a:solidFill>
                  <a:srgbClr val="FFC000"/>
                </a:solidFill>
              </a:rPr>
              <a:t> </a:t>
            </a:r>
            <a:r>
              <a:rPr lang="en-US" b="1" dirty="0" err="1">
                <a:solidFill>
                  <a:srgbClr val="FFC000"/>
                </a:solidFill>
              </a:rPr>
              <a:t>Calculée</a:t>
            </a:r>
            <a:endParaRPr lang="fr-FR" dirty="0"/>
          </a:p>
        </p:txBody>
      </p:sp>
    </p:spTree>
    <p:extLst>
      <p:ext uri="{BB962C8B-B14F-4D97-AF65-F5344CB8AC3E}">
        <p14:creationId xmlns:p14="http://schemas.microsoft.com/office/powerpoint/2010/main" val="261203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799-9593-4B5D-8954-AA1C89241100}"/>
              </a:ext>
            </a:extLst>
          </p:cNvPr>
          <p:cNvSpPr>
            <a:spLocks noGrp="1"/>
          </p:cNvSpPr>
          <p:nvPr>
            <p:ph type="title"/>
          </p:nvPr>
        </p:nvSpPr>
        <p:spPr>
          <a:xfrm>
            <a:off x="461471" y="582675"/>
            <a:ext cx="9544174" cy="1400530"/>
          </a:xfrm>
        </p:spPr>
        <p:txBody>
          <a:bodyPr/>
          <a:lstStyle/>
          <a:p>
            <a:r>
              <a:rPr lang="fr-FR" dirty="0"/>
              <a:t>Description De La Base De Données Et Les Mesures </a:t>
            </a:r>
            <a:br>
              <a:rPr lang="fr-FR" dirty="0"/>
            </a:br>
            <a:endParaRPr lang="fr-FR" dirty="0"/>
          </a:p>
        </p:txBody>
      </p:sp>
      <p:sp>
        <p:nvSpPr>
          <p:cNvPr id="3" name="Content Placeholder 2">
            <a:extLst>
              <a:ext uri="{FF2B5EF4-FFF2-40B4-BE49-F238E27FC236}">
                <a16:creationId xmlns:a16="http://schemas.microsoft.com/office/drawing/2014/main" id="{5270FBD7-088F-4AD1-95AB-6D59A35D044A}"/>
              </a:ext>
            </a:extLst>
          </p:cNvPr>
          <p:cNvSpPr>
            <a:spLocks noGrp="1"/>
          </p:cNvSpPr>
          <p:nvPr>
            <p:ph idx="1"/>
          </p:nvPr>
        </p:nvSpPr>
        <p:spPr>
          <a:xfrm>
            <a:off x="689525" y="1979348"/>
            <a:ext cx="11309044" cy="4697021"/>
          </a:xfrm>
        </p:spPr>
        <p:txBody>
          <a:bodyPr>
            <a:noAutofit/>
          </a:bodyPr>
          <a:lstStyle/>
          <a:p>
            <a:r>
              <a:rPr lang="fr-FR" dirty="0"/>
              <a:t>La base de données utilisée dans ce projet de validation de module OLAP est une base de données de vente de voitures pour une entreprise fictive, Toyota Sales Tunisie . Elle contient des données transactionnelles pour les ventes de voitures, les demandes de test drive, les coûts de maintenance et les demandes de maintenance.</a:t>
            </a:r>
          </a:p>
          <a:p>
            <a:endParaRPr lang="fr-FR" dirty="0"/>
          </a:p>
          <a:p>
            <a:r>
              <a:rPr lang="fr-FR" dirty="0"/>
              <a:t>La base de données contient cinq tables de dimensions :</a:t>
            </a:r>
          </a:p>
          <a:p>
            <a:pPr lvl="1">
              <a:buFont typeface="Wingdings" panose="05000000000000000000" pitchFamily="2" charset="2"/>
              <a:buChar char="v"/>
            </a:pPr>
            <a:r>
              <a:rPr lang="fr-FR" sz="2000" b="1" dirty="0" err="1">
                <a:solidFill>
                  <a:srgbClr val="FFC000"/>
                </a:solidFill>
              </a:rPr>
              <a:t>Date_Dimension</a:t>
            </a:r>
            <a:r>
              <a:rPr lang="fr-FR" sz="2000" b="1" dirty="0">
                <a:solidFill>
                  <a:srgbClr val="FFC000"/>
                </a:solidFill>
              </a:rPr>
              <a:t> </a:t>
            </a:r>
            <a:r>
              <a:rPr lang="fr-FR" sz="2000" dirty="0"/>
              <a:t>: contient des informations sur les dates telles que l'année, le mois et le jour.</a:t>
            </a:r>
          </a:p>
          <a:p>
            <a:pPr lvl="1">
              <a:buFont typeface="Wingdings" panose="05000000000000000000" pitchFamily="2" charset="2"/>
              <a:buChar char="v"/>
            </a:pPr>
            <a:r>
              <a:rPr lang="fr-FR" sz="2000" b="1" dirty="0" err="1">
                <a:solidFill>
                  <a:srgbClr val="FFC000"/>
                </a:solidFill>
              </a:rPr>
              <a:t>Location_Dimension</a:t>
            </a:r>
            <a:r>
              <a:rPr lang="fr-FR" sz="2000" b="1" dirty="0"/>
              <a:t> </a:t>
            </a:r>
            <a:r>
              <a:rPr lang="fr-FR" sz="2000" dirty="0"/>
              <a:t>: contient des informations sur les régions où les voitures sont vendues, telles que le nom de la région et le pays.</a:t>
            </a:r>
          </a:p>
          <a:p>
            <a:pPr lvl="1">
              <a:buFont typeface="Wingdings" panose="05000000000000000000" pitchFamily="2" charset="2"/>
              <a:buChar char="v"/>
            </a:pPr>
            <a:r>
              <a:rPr lang="fr-FR" sz="2000" b="1" dirty="0" err="1">
                <a:solidFill>
                  <a:srgbClr val="FFC000"/>
                </a:solidFill>
              </a:rPr>
              <a:t>Customer_Dimension</a:t>
            </a:r>
            <a:r>
              <a:rPr lang="fr-FR" sz="2000" b="1" dirty="0">
                <a:solidFill>
                  <a:srgbClr val="FFC000"/>
                </a:solidFill>
              </a:rPr>
              <a:t> </a:t>
            </a:r>
            <a:r>
              <a:rPr lang="fr-FR" sz="2000" dirty="0"/>
              <a:t>: contient des informations sur les clients, telles que leur nom , </a:t>
            </a:r>
            <a:r>
              <a:rPr lang="fr-FR" sz="2000" dirty="0" err="1"/>
              <a:t>gender</a:t>
            </a:r>
            <a:r>
              <a:rPr lang="fr-FR" sz="2000" dirty="0"/>
              <a:t> et leur adresse mail.</a:t>
            </a:r>
          </a:p>
          <a:p>
            <a:pPr lvl="1">
              <a:buFont typeface="Wingdings" panose="05000000000000000000" pitchFamily="2" charset="2"/>
              <a:buChar char="v"/>
            </a:pPr>
            <a:endParaRPr lang="fr-FR" sz="2000" dirty="0"/>
          </a:p>
        </p:txBody>
      </p:sp>
      <p:sp>
        <p:nvSpPr>
          <p:cNvPr id="4" name="Espace réservé du numéro de diapositive 3">
            <a:extLst>
              <a:ext uri="{FF2B5EF4-FFF2-40B4-BE49-F238E27FC236}">
                <a16:creationId xmlns:a16="http://schemas.microsoft.com/office/drawing/2014/main" id="{A6331F94-825F-441F-BF6A-B1BFFF01FD85}"/>
              </a:ext>
            </a:extLst>
          </p:cNvPr>
          <p:cNvSpPr>
            <a:spLocks noGrp="1"/>
          </p:cNvSpPr>
          <p:nvPr>
            <p:ph type="sldNum" sz="quarter" idx="12"/>
          </p:nvPr>
        </p:nvSpPr>
        <p:spPr/>
        <p:txBody>
          <a:bodyPr/>
          <a:lstStyle/>
          <a:p>
            <a:fld id="{CA023DE9-D4F1-46C8-AA55-2918A9F7D5BD}" type="slidenum">
              <a:rPr lang="en-US" smtClean="0"/>
              <a:t>6</a:t>
            </a:fld>
            <a:endParaRPr lang="en-US"/>
          </a:p>
        </p:txBody>
      </p:sp>
    </p:spTree>
    <p:extLst>
      <p:ext uri="{BB962C8B-B14F-4D97-AF65-F5344CB8AC3E}">
        <p14:creationId xmlns:p14="http://schemas.microsoft.com/office/powerpoint/2010/main" val="1778804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D5E9442C-F614-4158-8DA0-F6D11295F4DE}"/>
              </a:ext>
            </a:extLst>
          </p:cNvPr>
          <p:cNvPicPr>
            <a:picLocks noChangeAspect="1"/>
          </p:cNvPicPr>
          <p:nvPr/>
        </p:nvPicPr>
        <p:blipFill>
          <a:blip r:embed="rId2"/>
          <a:stretch>
            <a:fillRect/>
          </a:stretch>
        </p:blipFill>
        <p:spPr>
          <a:xfrm>
            <a:off x="770566" y="1271276"/>
            <a:ext cx="6808954" cy="5005338"/>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60</a:t>
            </a:fld>
            <a:endParaRPr lang="en-US"/>
          </a:p>
        </p:txBody>
      </p:sp>
      <p:sp>
        <p:nvSpPr>
          <p:cNvPr id="7" name="Rectangle 6">
            <a:extLst>
              <a:ext uri="{FF2B5EF4-FFF2-40B4-BE49-F238E27FC236}">
                <a16:creationId xmlns:a16="http://schemas.microsoft.com/office/drawing/2014/main" id="{225EA104-B77E-4BF8-AC36-AC9DF783FCD9}"/>
              </a:ext>
            </a:extLst>
          </p:cNvPr>
          <p:cNvSpPr/>
          <p:nvPr/>
        </p:nvSpPr>
        <p:spPr>
          <a:xfrm>
            <a:off x="5241701" y="2253804"/>
            <a:ext cx="6592745" cy="1206386"/>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La requête MDX renvoie les bénéfices de Toyota provenant de la vente et la maintenance de véhicules pour chaque année</a:t>
            </a:r>
            <a:endParaRPr lang="en-US" dirty="0">
              <a:solidFill>
                <a:schemeClr val="bg2">
                  <a:lumMod val="60000"/>
                  <a:lumOff val="40000"/>
                </a:schemeClr>
              </a:solidFill>
            </a:endParaRPr>
          </a:p>
        </p:txBody>
      </p:sp>
      <p:sp>
        <p:nvSpPr>
          <p:cNvPr id="9" name="Rectangle 8">
            <a:extLst>
              <a:ext uri="{FF2B5EF4-FFF2-40B4-BE49-F238E27FC236}">
                <a16:creationId xmlns:a16="http://schemas.microsoft.com/office/drawing/2014/main" id="{9416720D-E75B-435A-8701-00F6BC50375B}"/>
              </a:ext>
            </a:extLst>
          </p:cNvPr>
          <p:cNvSpPr/>
          <p:nvPr/>
        </p:nvSpPr>
        <p:spPr>
          <a:xfrm>
            <a:off x="4906851" y="3842132"/>
            <a:ext cx="6808954" cy="174459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5A408"/>
                </a:solidFill>
              </a:rPr>
              <a:t>SELECT</a:t>
            </a:r>
            <a:r>
              <a:rPr lang="en-US" dirty="0"/>
              <a:t> </a:t>
            </a:r>
            <a:r>
              <a:rPr lang="fr-FR" dirty="0"/>
              <a:t>{[</a:t>
            </a:r>
            <a:r>
              <a:rPr lang="fr-FR" dirty="0" err="1"/>
              <a:t>Measures</a:t>
            </a:r>
            <a:r>
              <a:rPr lang="fr-FR" dirty="0"/>
              <a:t>].[</a:t>
            </a:r>
            <a:r>
              <a:rPr lang="fr-FR" dirty="0" err="1"/>
              <a:t>ToyotaProfit</a:t>
            </a:r>
            <a:r>
              <a:rPr lang="fr-FR" dirty="0"/>
              <a:t>],[</a:t>
            </a:r>
            <a:r>
              <a:rPr lang="fr-FR" dirty="0" err="1"/>
              <a:t>Measures</a:t>
            </a:r>
            <a:r>
              <a:rPr lang="fr-FR" dirty="0"/>
              <a:t>].[Maintenance Profit]}</a:t>
            </a:r>
          </a:p>
          <a:p>
            <a:r>
              <a:rPr lang="en-US" dirty="0"/>
              <a:t>] </a:t>
            </a:r>
            <a:r>
              <a:rPr lang="en-US" dirty="0">
                <a:solidFill>
                  <a:srgbClr val="F5A408"/>
                </a:solidFill>
              </a:rPr>
              <a:t>ON 0</a:t>
            </a:r>
            <a:r>
              <a:rPr lang="en-US" dirty="0"/>
              <a:t>, </a:t>
            </a:r>
          </a:p>
          <a:p>
            <a:r>
              <a:rPr lang="en-US" dirty="0">
                <a:solidFill>
                  <a:schemeClr val="accent1">
                    <a:lumMod val="60000"/>
                    <a:lumOff val="40000"/>
                  </a:schemeClr>
                </a:solidFill>
              </a:rPr>
              <a:t> NONEMPTY</a:t>
            </a:r>
            <a:r>
              <a:rPr lang="en-US" dirty="0"/>
              <a:t>([Date].[</a:t>
            </a:r>
            <a:r>
              <a:rPr lang="en-US" dirty="0" err="1"/>
              <a:t>HierarchyDate</a:t>
            </a:r>
            <a:r>
              <a:rPr lang="en-US" dirty="0"/>
              <a:t>].[Year].MEMBERS) </a:t>
            </a:r>
            <a:r>
              <a:rPr lang="en-US" dirty="0">
                <a:solidFill>
                  <a:srgbClr val="F5A408"/>
                </a:solidFill>
              </a:rPr>
              <a:t>ON 1</a:t>
            </a:r>
            <a:r>
              <a:rPr lang="en-US" dirty="0">
                <a:solidFill>
                  <a:schemeClr val="accent1">
                    <a:lumMod val="60000"/>
                    <a:lumOff val="40000"/>
                  </a:schemeClr>
                </a:solidFill>
              </a:rPr>
              <a:t> </a:t>
            </a:r>
          </a:p>
          <a:p>
            <a:r>
              <a:rPr lang="en-US" dirty="0">
                <a:solidFill>
                  <a:srgbClr val="F5A408"/>
                </a:solidFill>
              </a:rPr>
              <a:t>FROM</a:t>
            </a:r>
            <a:r>
              <a:rPr lang="en-US" dirty="0"/>
              <a:t> [Toyota Sales Tunisia];</a:t>
            </a:r>
          </a:p>
        </p:txBody>
      </p:sp>
    </p:spTree>
    <p:extLst>
      <p:ext uri="{BB962C8B-B14F-4D97-AF65-F5344CB8AC3E}">
        <p14:creationId xmlns:p14="http://schemas.microsoft.com/office/powerpoint/2010/main" val="2602661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82D2A545-E76E-4DC1-9F73-A8B924AEEDC5}"/>
              </a:ext>
            </a:extLst>
          </p:cNvPr>
          <p:cNvPicPr>
            <a:picLocks noChangeAspect="1"/>
          </p:cNvPicPr>
          <p:nvPr/>
        </p:nvPicPr>
        <p:blipFill>
          <a:blip r:embed="rId2"/>
          <a:stretch>
            <a:fillRect/>
          </a:stretch>
        </p:blipFill>
        <p:spPr>
          <a:xfrm>
            <a:off x="473464" y="1686538"/>
            <a:ext cx="5971266" cy="4340775"/>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61</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4520485" y="4055944"/>
            <a:ext cx="7444109" cy="174459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accent3"/>
                </a:solidFill>
              </a:rPr>
              <a:t>SELECT</a:t>
            </a:r>
            <a:r>
              <a:rPr lang="en-US" dirty="0"/>
              <a:t> NONEMPTY([Date].[</a:t>
            </a:r>
            <a:r>
              <a:rPr lang="en-US" dirty="0" err="1"/>
              <a:t>HierarchyDate</a:t>
            </a:r>
            <a:r>
              <a:rPr lang="en-US" dirty="0"/>
              <a:t>].[Year].MEMBERS) </a:t>
            </a:r>
            <a:r>
              <a:rPr lang="en-US" dirty="0">
                <a:solidFill>
                  <a:schemeClr val="accent3"/>
                </a:solidFill>
              </a:rPr>
              <a:t>ON  ROWS, </a:t>
            </a:r>
          </a:p>
          <a:p>
            <a:r>
              <a:rPr lang="en-US" dirty="0">
                <a:solidFill>
                  <a:srgbClr val="E90F19"/>
                </a:solidFill>
              </a:rPr>
              <a:t>NONEMPTY</a:t>
            </a:r>
            <a:r>
              <a:rPr lang="en-US" dirty="0"/>
              <a:t>([Sales Territory].[City].MEMBERS) </a:t>
            </a:r>
            <a:r>
              <a:rPr lang="en-US" dirty="0">
                <a:solidFill>
                  <a:srgbClr val="F5A408"/>
                </a:solidFill>
              </a:rPr>
              <a:t>ON COLUMNS </a:t>
            </a:r>
          </a:p>
          <a:p>
            <a:r>
              <a:rPr lang="fr-FR" dirty="0">
                <a:solidFill>
                  <a:srgbClr val="F5A408"/>
                </a:solidFill>
              </a:rPr>
              <a:t>FROM</a:t>
            </a:r>
            <a:r>
              <a:rPr lang="fr-FR" dirty="0"/>
              <a:t> [Toyota Sales </a:t>
            </a:r>
            <a:r>
              <a:rPr lang="fr-FR" dirty="0" err="1"/>
              <a:t>Tunisia</a:t>
            </a:r>
            <a:r>
              <a:rPr lang="fr-FR" dirty="0"/>
              <a:t>]</a:t>
            </a:r>
          </a:p>
          <a:p>
            <a:r>
              <a:rPr lang="fr-FR" dirty="0">
                <a:solidFill>
                  <a:srgbClr val="F5A408"/>
                </a:solidFill>
              </a:rPr>
              <a:t>WHERE</a:t>
            </a:r>
            <a:r>
              <a:rPr lang="fr-FR" dirty="0"/>
              <a:t> [</a:t>
            </a:r>
            <a:r>
              <a:rPr lang="fr-FR" dirty="0" err="1"/>
              <a:t>Measures</a:t>
            </a:r>
            <a:r>
              <a:rPr lang="fr-FR" dirty="0"/>
              <a:t>].[Toyota Profit]</a:t>
            </a:r>
          </a:p>
        </p:txBody>
      </p:sp>
      <p:sp>
        <p:nvSpPr>
          <p:cNvPr id="7" name="Rectangle 6">
            <a:extLst>
              <a:ext uri="{FF2B5EF4-FFF2-40B4-BE49-F238E27FC236}">
                <a16:creationId xmlns:a16="http://schemas.microsoft.com/office/drawing/2014/main" id="{225EA104-B77E-4BF8-AC36-AC9DF783FCD9}"/>
              </a:ext>
            </a:extLst>
          </p:cNvPr>
          <p:cNvSpPr/>
          <p:nvPr/>
        </p:nvSpPr>
        <p:spPr>
          <a:xfrm>
            <a:off x="4919213" y="2297236"/>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renvoyer les bénéfices de la société Toyota pour chaque année et par chaque city</a:t>
            </a:r>
            <a:endParaRPr lang="en-US" dirty="0">
              <a:solidFill>
                <a:schemeClr val="bg2">
                  <a:lumMod val="60000"/>
                  <a:lumOff val="40000"/>
                </a:schemeClr>
              </a:solidFill>
            </a:endParaRPr>
          </a:p>
        </p:txBody>
      </p:sp>
    </p:spTree>
    <p:extLst>
      <p:ext uri="{BB962C8B-B14F-4D97-AF65-F5344CB8AC3E}">
        <p14:creationId xmlns:p14="http://schemas.microsoft.com/office/powerpoint/2010/main" val="813626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E94BB40-A248-4F5B-9D31-B9C788F5D725}"/>
              </a:ext>
            </a:extLst>
          </p:cNvPr>
          <p:cNvPicPr>
            <a:picLocks noChangeAspect="1"/>
          </p:cNvPicPr>
          <p:nvPr/>
        </p:nvPicPr>
        <p:blipFill>
          <a:blip r:embed="rId2"/>
          <a:stretch>
            <a:fillRect/>
          </a:stretch>
        </p:blipFill>
        <p:spPr>
          <a:xfrm>
            <a:off x="798490" y="1433627"/>
            <a:ext cx="7246704" cy="4748231"/>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62</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4520485" y="4417454"/>
            <a:ext cx="7444109" cy="1764404"/>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accent3"/>
                </a:solidFill>
              </a:rPr>
              <a:t>Select</a:t>
            </a:r>
            <a:r>
              <a:rPr lang="en-US" dirty="0"/>
              <a:t> [Measures].[Toyota Profit] </a:t>
            </a:r>
            <a:r>
              <a:rPr lang="en-US" dirty="0">
                <a:solidFill>
                  <a:schemeClr val="accent3"/>
                </a:solidFill>
              </a:rPr>
              <a:t>on 0, </a:t>
            </a:r>
          </a:p>
          <a:p>
            <a:r>
              <a:rPr lang="en-US" dirty="0"/>
              <a:t>([Car].[Categorized Products].[Make],[Date].[</a:t>
            </a:r>
            <a:r>
              <a:rPr lang="en-US" dirty="0" err="1"/>
              <a:t>HierarchyDate</a:t>
            </a:r>
            <a:r>
              <a:rPr lang="en-US" dirty="0"/>
              <a:t>].[Year].&amp;[2022]) </a:t>
            </a:r>
            <a:r>
              <a:rPr lang="en-US" dirty="0">
                <a:solidFill>
                  <a:schemeClr val="accent3"/>
                </a:solidFill>
              </a:rPr>
              <a:t>on 1</a:t>
            </a:r>
          </a:p>
          <a:p>
            <a:r>
              <a:rPr lang="fr-FR" dirty="0" err="1">
                <a:solidFill>
                  <a:schemeClr val="accent3"/>
                </a:solidFill>
              </a:rPr>
              <a:t>from</a:t>
            </a:r>
            <a:r>
              <a:rPr lang="fr-FR" dirty="0"/>
              <a:t> [Toyota Sales </a:t>
            </a:r>
            <a:r>
              <a:rPr lang="fr-FR" dirty="0" err="1"/>
              <a:t>Tunisia</a:t>
            </a:r>
            <a:r>
              <a:rPr lang="fr-FR" dirty="0"/>
              <a:t>]</a:t>
            </a:r>
          </a:p>
        </p:txBody>
      </p:sp>
      <p:sp>
        <p:nvSpPr>
          <p:cNvPr id="7" name="Rectangle 6">
            <a:extLst>
              <a:ext uri="{FF2B5EF4-FFF2-40B4-BE49-F238E27FC236}">
                <a16:creationId xmlns:a16="http://schemas.microsoft.com/office/drawing/2014/main" id="{225EA104-B77E-4BF8-AC36-AC9DF783FCD9}"/>
              </a:ext>
            </a:extLst>
          </p:cNvPr>
          <p:cNvSpPr/>
          <p:nvPr/>
        </p:nvSpPr>
        <p:spPr>
          <a:xfrm>
            <a:off x="5061397" y="2402918"/>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renvoyer les bénéfices de la société Toyota pour chaque type de voiture en 2022 </a:t>
            </a:r>
            <a:r>
              <a:rPr lang="fr-FR" b="1" dirty="0">
                <a:solidFill>
                  <a:schemeClr val="accent3"/>
                </a:solidFill>
              </a:rPr>
              <a:t>(Tuples)</a:t>
            </a:r>
            <a:endParaRPr lang="en-US" b="1" dirty="0">
              <a:solidFill>
                <a:schemeClr val="accent3"/>
              </a:solidFill>
            </a:endParaRPr>
          </a:p>
        </p:txBody>
      </p:sp>
    </p:spTree>
    <p:extLst>
      <p:ext uri="{BB962C8B-B14F-4D97-AF65-F5344CB8AC3E}">
        <p14:creationId xmlns:p14="http://schemas.microsoft.com/office/powerpoint/2010/main" val="3869503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EC63A55-F0D3-4B8B-8763-0ACBCD099FB3}"/>
              </a:ext>
            </a:extLst>
          </p:cNvPr>
          <p:cNvPicPr>
            <a:picLocks noChangeAspect="1"/>
          </p:cNvPicPr>
          <p:nvPr/>
        </p:nvPicPr>
        <p:blipFill>
          <a:blip r:embed="rId2"/>
          <a:stretch>
            <a:fillRect/>
          </a:stretch>
        </p:blipFill>
        <p:spPr>
          <a:xfrm>
            <a:off x="473464" y="1745649"/>
            <a:ext cx="6109324" cy="4620590"/>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63</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4906852" y="4066531"/>
            <a:ext cx="7031864" cy="1983198"/>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accent3"/>
                </a:solidFill>
              </a:rPr>
              <a:t>SELECT</a:t>
            </a:r>
            <a:r>
              <a:rPr lang="en-US" dirty="0"/>
              <a:t> NONEMPTY([Date].[</a:t>
            </a:r>
            <a:r>
              <a:rPr lang="en-US" dirty="0" err="1"/>
              <a:t>HierarchyDate</a:t>
            </a:r>
            <a:r>
              <a:rPr lang="en-US" dirty="0"/>
              <a:t>].[Year].MEMBERS) </a:t>
            </a:r>
            <a:r>
              <a:rPr lang="en-US" dirty="0">
                <a:solidFill>
                  <a:schemeClr val="accent3"/>
                </a:solidFill>
              </a:rPr>
              <a:t>ON  ROWS, </a:t>
            </a:r>
          </a:p>
          <a:p>
            <a:r>
              <a:rPr lang="en-US" dirty="0">
                <a:solidFill>
                  <a:srgbClr val="E90F19"/>
                </a:solidFill>
              </a:rPr>
              <a:t>NONEMPTY</a:t>
            </a:r>
            <a:r>
              <a:rPr lang="en-US" dirty="0"/>
              <a:t>([Car].[Categorized Products].[Make].MEMBERS) </a:t>
            </a:r>
            <a:r>
              <a:rPr lang="en-US" dirty="0">
                <a:solidFill>
                  <a:srgbClr val="F5A408"/>
                </a:solidFill>
              </a:rPr>
              <a:t>ON COLUMNS </a:t>
            </a:r>
          </a:p>
          <a:p>
            <a:r>
              <a:rPr lang="fr-FR" dirty="0">
                <a:solidFill>
                  <a:srgbClr val="F5A408"/>
                </a:solidFill>
              </a:rPr>
              <a:t>FROM</a:t>
            </a:r>
            <a:r>
              <a:rPr lang="fr-FR" dirty="0"/>
              <a:t> [Toyota Sales </a:t>
            </a:r>
            <a:r>
              <a:rPr lang="fr-FR" dirty="0" err="1"/>
              <a:t>Tunisia</a:t>
            </a:r>
            <a:r>
              <a:rPr lang="fr-FR" dirty="0"/>
              <a:t>]</a:t>
            </a:r>
          </a:p>
          <a:p>
            <a:r>
              <a:rPr lang="fr-FR" dirty="0">
                <a:solidFill>
                  <a:srgbClr val="F5A408"/>
                </a:solidFill>
              </a:rPr>
              <a:t>WHERE</a:t>
            </a:r>
            <a:r>
              <a:rPr lang="fr-FR" dirty="0"/>
              <a:t> [</a:t>
            </a:r>
            <a:r>
              <a:rPr lang="fr-FR" dirty="0" err="1"/>
              <a:t>Measures</a:t>
            </a:r>
            <a:r>
              <a:rPr lang="fr-FR" dirty="0"/>
              <a:t>].[Sales Volume]</a:t>
            </a:r>
          </a:p>
        </p:txBody>
      </p:sp>
      <p:sp>
        <p:nvSpPr>
          <p:cNvPr id="7" name="Rectangle 6">
            <a:extLst>
              <a:ext uri="{FF2B5EF4-FFF2-40B4-BE49-F238E27FC236}">
                <a16:creationId xmlns:a16="http://schemas.microsoft.com/office/drawing/2014/main" id="{225EA104-B77E-4BF8-AC36-AC9DF783FCD9}"/>
              </a:ext>
            </a:extLst>
          </p:cNvPr>
          <p:cNvSpPr/>
          <p:nvPr/>
        </p:nvSpPr>
        <p:spPr>
          <a:xfrm>
            <a:off x="5061397" y="2402918"/>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renvoyer les nombres des voitures vendues par chaque type et par année</a:t>
            </a:r>
            <a:endParaRPr lang="en-US" dirty="0">
              <a:solidFill>
                <a:schemeClr val="bg2">
                  <a:lumMod val="60000"/>
                  <a:lumOff val="40000"/>
                </a:schemeClr>
              </a:solidFill>
            </a:endParaRPr>
          </a:p>
        </p:txBody>
      </p:sp>
    </p:spTree>
    <p:extLst>
      <p:ext uri="{BB962C8B-B14F-4D97-AF65-F5344CB8AC3E}">
        <p14:creationId xmlns:p14="http://schemas.microsoft.com/office/powerpoint/2010/main" val="740166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6C0113B5-30E3-44B8-88F7-78E0627D2675}"/>
              </a:ext>
            </a:extLst>
          </p:cNvPr>
          <p:cNvPicPr>
            <a:picLocks noChangeAspect="1"/>
          </p:cNvPicPr>
          <p:nvPr/>
        </p:nvPicPr>
        <p:blipFill>
          <a:blip r:embed="rId2"/>
          <a:stretch>
            <a:fillRect/>
          </a:stretch>
        </p:blipFill>
        <p:spPr>
          <a:xfrm>
            <a:off x="453186" y="1612177"/>
            <a:ext cx="6499001" cy="4887532"/>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64</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4520485" y="4055943"/>
            <a:ext cx="7444109" cy="212591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rgbClr val="F5A408"/>
                </a:solidFill>
              </a:rPr>
              <a:t>SELECT</a:t>
            </a:r>
          </a:p>
          <a:p>
            <a:r>
              <a:rPr lang="fr-FR" dirty="0"/>
              <a:t>  {[</a:t>
            </a:r>
            <a:r>
              <a:rPr lang="fr-FR" dirty="0" err="1"/>
              <a:t>Measures</a:t>
            </a:r>
            <a:r>
              <a:rPr lang="fr-FR" dirty="0"/>
              <a:t>].[Revenue]} </a:t>
            </a:r>
            <a:r>
              <a:rPr lang="fr-FR" dirty="0">
                <a:solidFill>
                  <a:srgbClr val="F5A408"/>
                </a:solidFill>
              </a:rPr>
              <a:t>ON COLUMNS</a:t>
            </a:r>
            <a:r>
              <a:rPr lang="fr-FR" dirty="0"/>
              <a:t>,</a:t>
            </a:r>
          </a:p>
          <a:p>
            <a:r>
              <a:rPr lang="en-US" dirty="0">
                <a:solidFill>
                  <a:srgbClr val="FF0000"/>
                </a:solidFill>
              </a:rPr>
              <a:t>  TOPCOUNT</a:t>
            </a:r>
            <a:r>
              <a:rPr lang="en-US" dirty="0"/>
              <a:t>([Customer].[Customer ID].Members, 10, [Measures].[Revenue]) </a:t>
            </a:r>
            <a:r>
              <a:rPr lang="en-US" dirty="0">
                <a:solidFill>
                  <a:srgbClr val="F5A408"/>
                </a:solidFill>
              </a:rPr>
              <a:t>ON ROWS</a:t>
            </a:r>
          </a:p>
          <a:p>
            <a:r>
              <a:rPr lang="fr-FR" dirty="0">
                <a:solidFill>
                  <a:srgbClr val="F5A408"/>
                </a:solidFill>
              </a:rPr>
              <a:t>FROM</a:t>
            </a:r>
            <a:r>
              <a:rPr lang="fr-FR" dirty="0"/>
              <a:t> [Toyota Sales </a:t>
            </a:r>
            <a:r>
              <a:rPr lang="fr-FR" dirty="0" err="1"/>
              <a:t>Tunisia</a:t>
            </a:r>
            <a:r>
              <a:rPr lang="fr-FR" dirty="0"/>
              <a:t>]</a:t>
            </a:r>
          </a:p>
          <a:p>
            <a:r>
              <a:rPr lang="en-US" dirty="0">
                <a:solidFill>
                  <a:srgbClr val="F5A408"/>
                </a:solidFill>
              </a:rPr>
              <a:t>WHERE</a:t>
            </a:r>
            <a:r>
              <a:rPr lang="en-US" dirty="0"/>
              <a:t> ([Date].[</a:t>
            </a:r>
            <a:r>
              <a:rPr lang="en-US" dirty="0" err="1"/>
              <a:t>HierarchyDate</a:t>
            </a:r>
            <a:r>
              <a:rPr lang="en-US" dirty="0"/>
              <a:t>].[Year].[2022], [Location].[Location ID].[1])</a:t>
            </a:r>
          </a:p>
        </p:txBody>
      </p:sp>
      <p:sp>
        <p:nvSpPr>
          <p:cNvPr id="7" name="Rectangle 6">
            <a:extLst>
              <a:ext uri="{FF2B5EF4-FFF2-40B4-BE49-F238E27FC236}">
                <a16:creationId xmlns:a16="http://schemas.microsoft.com/office/drawing/2014/main" id="{225EA104-B77E-4BF8-AC36-AC9DF783FCD9}"/>
              </a:ext>
            </a:extLst>
          </p:cNvPr>
          <p:cNvSpPr/>
          <p:nvPr/>
        </p:nvSpPr>
        <p:spPr>
          <a:xfrm>
            <a:off x="5061397" y="2402918"/>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Obtenir les 10 premiers clients en fonction du chiffre d'affaires pour une année (2022) et un lieu donnés (id=1, Nabeul)</a:t>
            </a:r>
            <a:endParaRPr lang="en-US" dirty="0">
              <a:solidFill>
                <a:schemeClr val="bg2">
                  <a:lumMod val="60000"/>
                  <a:lumOff val="40000"/>
                </a:schemeClr>
              </a:solidFill>
            </a:endParaRPr>
          </a:p>
        </p:txBody>
      </p:sp>
    </p:spTree>
    <p:extLst>
      <p:ext uri="{BB962C8B-B14F-4D97-AF65-F5344CB8AC3E}">
        <p14:creationId xmlns:p14="http://schemas.microsoft.com/office/powerpoint/2010/main" val="902432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9BA9F95-8E40-4462-B970-46BBE0ECB1D1}"/>
              </a:ext>
            </a:extLst>
          </p:cNvPr>
          <p:cNvPicPr>
            <a:picLocks noChangeAspect="1"/>
          </p:cNvPicPr>
          <p:nvPr/>
        </p:nvPicPr>
        <p:blipFill>
          <a:blip r:embed="rId2"/>
          <a:stretch>
            <a:fillRect/>
          </a:stretch>
        </p:blipFill>
        <p:spPr>
          <a:xfrm>
            <a:off x="483314" y="1599600"/>
            <a:ext cx="7027598" cy="4582258"/>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65</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4520485" y="4055943"/>
            <a:ext cx="7444109" cy="212591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dirty="0"/>
          </a:p>
          <a:p>
            <a:r>
              <a:rPr lang="fr-FR" dirty="0">
                <a:solidFill>
                  <a:srgbClr val="FFC000"/>
                </a:solidFill>
              </a:rPr>
              <a:t>SELECT</a:t>
            </a:r>
          </a:p>
          <a:p>
            <a:r>
              <a:rPr lang="en-US" dirty="0"/>
              <a:t>  {[Measures].[Maintenance Cost]} </a:t>
            </a:r>
            <a:r>
              <a:rPr lang="en-US" dirty="0">
                <a:solidFill>
                  <a:srgbClr val="FFC000"/>
                </a:solidFill>
              </a:rPr>
              <a:t>ON COLUMNS</a:t>
            </a:r>
            <a:r>
              <a:rPr lang="en-US" dirty="0"/>
              <a:t>,</a:t>
            </a:r>
          </a:p>
          <a:p>
            <a:r>
              <a:rPr lang="en-US" dirty="0"/>
              <a:t>  </a:t>
            </a:r>
            <a:r>
              <a:rPr lang="en-US" b="1" dirty="0">
                <a:solidFill>
                  <a:srgbClr val="C00000"/>
                </a:solidFill>
              </a:rPr>
              <a:t>TOPCOUNT</a:t>
            </a:r>
            <a:r>
              <a:rPr lang="en-US" dirty="0"/>
              <a:t>([Car].[Categorized Products].[Model].Members</a:t>
            </a:r>
            <a:r>
              <a:rPr lang="en-US" b="1" dirty="0">
                <a:solidFill>
                  <a:srgbClr val="C00000"/>
                </a:solidFill>
              </a:rPr>
              <a:t>, 3</a:t>
            </a:r>
            <a:r>
              <a:rPr lang="en-US" dirty="0"/>
              <a:t>, [Measures].[Maintenance Cost]) ON ROWS</a:t>
            </a:r>
          </a:p>
          <a:p>
            <a:r>
              <a:rPr lang="fr-FR" dirty="0">
                <a:solidFill>
                  <a:srgbClr val="FFC000"/>
                </a:solidFill>
              </a:rPr>
              <a:t>FROM</a:t>
            </a:r>
            <a:r>
              <a:rPr lang="fr-FR" dirty="0"/>
              <a:t> [Toyota Sales </a:t>
            </a:r>
            <a:r>
              <a:rPr lang="fr-FR" dirty="0" err="1"/>
              <a:t>Tunisia</a:t>
            </a:r>
            <a:r>
              <a:rPr lang="fr-FR" dirty="0"/>
              <a:t>]</a:t>
            </a:r>
          </a:p>
          <a:p>
            <a:r>
              <a:rPr lang="en-US" dirty="0">
                <a:solidFill>
                  <a:srgbClr val="FFC000"/>
                </a:solidFill>
              </a:rPr>
              <a:t>WHERE</a:t>
            </a:r>
            <a:r>
              <a:rPr lang="en-US" dirty="0"/>
              <a:t> ([Date].[</a:t>
            </a:r>
            <a:r>
              <a:rPr lang="en-US" dirty="0" err="1"/>
              <a:t>HierarchyDate</a:t>
            </a:r>
            <a:r>
              <a:rPr lang="en-US" dirty="0"/>
              <a:t>].[Year].[2023], [Location].[Location ID].[</a:t>
            </a:r>
            <a:r>
              <a:rPr lang="en-US" dirty="0">
                <a:solidFill>
                  <a:srgbClr val="E90F19"/>
                </a:solidFill>
              </a:rPr>
              <a:t>2</a:t>
            </a:r>
            <a:r>
              <a:rPr lang="en-US" dirty="0"/>
              <a:t>])</a:t>
            </a:r>
          </a:p>
          <a:p>
            <a:endParaRPr lang="fr-FR" dirty="0"/>
          </a:p>
        </p:txBody>
      </p:sp>
      <p:sp>
        <p:nvSpPr>
          <p:cNvPr id="7" name="Rectangle 6">
            <a:extLst>
              <a:ext uri="{FF2B5EF4-FFF2-40B4-BE49-F238E27FC236}">
                <a16:creationId xmlns:a16="http://schemas.microsoft.com/office/drawing/2014/main" id="{225EA104-B77E-4BF8-AC36-AC9DF783FCD9}"/>
              </a:ext>
            </a:extLst>
          </p:cNvPr>
          <p:cNvSpPr/>
          <p:nvPr/>
        </p:nvSpPr>
        <p:spPr>
          <a:xfrm>
            <a:off x="4533600" y="2864647"/>
            <a:ext cx="7430994"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Obtenir les 3 premiers voitures en fonction du nombre de maintenances pour une année (2023) et un lieu donnés (id=2, Hammamet)</a:t>
            </a:r>
            <a:endParaRPr lang="en-US" dirty="0">
              <a:solidFill>
                <a:schemeClr val="bg2">
                  <a:lumMod val="60000"/>
                  <a:lumOff val="40000"/>
                </a:schemeClr>
              </a:solidFill>
            </a:endParaRPr>
          </a:p>
        </p:txBody>
      </p:sp>
    </p:spTree>
    <p:extLst>
      <p:ext uri="{BB962C8B-B14F-4D97-AF65-F5344CB8AC3E}">
        <p14:creationId xmlns:p14="http://schemas.microsoft.com/office/powerpoint/2010/main" val="2810744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C9FCAC2-348C-45DA-AC28-46796499CB0D}"/>
              </a:ext>
            </a:extLst>
          </p:cNvPr>
          <p:cNvPicPr>
            <a:picLocks noChangeAspect="1"/>
          </p:cNvPicPr>
          <p:nvPr/>
        </p:nvPicPr>
        <p:blipFill>
          <a:blip r:embed="rId2"/>
          <a:stretch>
            <a:fillRect/>
          </a:stretch>
        </p:blipFill>
        <p:spPr>
          <a:xfrm>
            <a:off x="344405" y="1426948"/>
            <a:ext cx="6866662" cy="4754910"/>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66</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4403486" y="4436356"/>
            <a:ext cx="7444109" cy="212591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accent3"/>
                </a:solidFill>
              </a:rPr>
              <a:t>Select</a:t>
            </a:r>
          </a:p>
          <a:p>
            <a:r>
              <a:rPr lang="fr-FR" dirty="0"/>
              <a:t>{</a:t>
            </a:r>
          </a:p>
          <a:p>
            <a:r>
              <a:rPr lang="en-US" dirty="0"/>
              <a:t>([Measures].[Revenue],[Car].[Categorized Products].[Make]),</a:t>
            </a:r>
          </a:p>
          <a:p>
            <a:r>
              <a:rPr lang="en-US" dirty="0"/>
              <a:t>([Measures].[Toyota Profit],[Car].[Categorized Products].[Make])} </a:t>
            </a:r>
            <a:r>
              <a:rPr lang="en-US" dirty="0">
                <a:solidFill>
                  <a:schemeClr val="accent3"/>
                </a:solidFill>
              </a:rPr>
              <a:t>on 0</a:t>
            </a:r>
          </a:p>
          <a:p>
            <a:r>
              <a:rPr lang="fr-FR" dirty="0" err="1">
                <a:solidFill>
                  <a:schemeClr val="accent3"/>
                </a:solidFill>
              </a:rPr>
              <a:t>from</a:t>
            </a:r>
            <a:r>
              <a:rPr lang="fr-FR" dirty="0">
                <a:solidFill>
                  <a:schemeClr val="accent3"/>
                </a:solidFill>
              </a:rPr>
              <a:t> </a:t>
            </a:r>
            <a:r>
              <a:rPr lang="fr-FR" dirty="0"/>
              <a:t>[Toyota Sales </a:t>
            </a:r>
            <a:r>
              <a:rPr lang="fr-FR" dirty="0" err="1"/>
              <a:t>Tunisia</a:t>
            </a:r>
            <a:r>
              <a:rPr lang="fr-FR" dirty="0"/>
              <a:t>]</a:t>
            </a:r>
          </a:p>
          <a:p>
            <a:endParaRPr lang="fr-FR" dirty="0"/>
          </a:p>
        </p:txBody>
      </p:sp>
      <p:sp>
        <p:nvSpPr>
          <p:cNvPr id="7" name="Rectangle 6">
            <a:extLst>
              <a:ext uri="{FF2B5EF4-FFF2-40B4-BE49-F238E27FC236}">
                <a16:creationId xmlns:a16="http://schemas.microsoft.com/office/drawing/2014/main" id="{225EA104-B77E-4BF8-AC36-AC9DF783FCD9}"/>
              </a:ext>
            </a:extLst>
          </p:cNvPr>
          <p:cNvSpPr/>
          <p:nvPr/>
        </p:nvSpPr>
        <p:spPr>
          <a:xfrm>
            <a:off x="5348472" y="2410118"/>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renvoyer les bénéfices et les revenus de la société Toyota pour chaque type de voiture </a:t>
            </a:r>
            <a:r>
              <a:rPr lang="fr-FR" b="1" dirty="0">
                <a:solidFill>
                  <a:schemeClr val="accent3"/>
                </a:solidFill>
              </a:rPr>
              <a:t>(Sets)</a:t>
            </a:r>
            <a:endParaRPr lang="en-US" b="1" dirty="0">
              <a:solidFill>
                <a:schemeClr val="accent3"/>
              </a:solidFill>
            </a:endParaRPr>
          </a:p>
        </p:txBody>
      </p:sp>
    </p:spTree>
    <p:extLst>
      <p:ext uri="{BB962C8B-B14F-4D97-AF65-F5344CB8AC3E}">
        <p14:creationId xmlns:p14="http://schemas.microsoft.com/office/powerpoint/2010/main" val="1455494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D6FB95B-9083-4FFC-8657-225F0AC7A9C4}"/>
              </a:ext>
            </a:extLst>
          </p:cNvPr>
          <p:cNvPicPr>
            <a:picLocks noChangeAspect="1"/>
          </p:cNvPicPr>
          <p:nvPr/>
        </p:nvPicPr>
        <p:blipFill>
          <a:blip r:embed="rId2"/>
          <a:stretch>
            <a:fillRect/>
          </a:stretch>
        </p:blipFill>
        <p:spPr>
          <a:xfrm>
            <a:off x="344405" y="1566321"/>
            <a:ext cx="7444109" cy="4838961"/>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67</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4403486" y="4436356"/>
            <a:ext cx="7444109" cy="212591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accent3"/>
                </a:solidFill>
              </a:rPr>
              <a:t>Select</a:t>
            </a:r>
          </a:p>
          <a:p>
            <a:r>
              <a:rPr lang="en-US" dirty="0"/>
              <a:t>NON EMPTY{[Car].[Categorized Products].[Make],[Car]} </a:t>
            </a:r>
            <a:r>
              <a:rPr lang="en-US" dirty="0">
                <a:solidFill>
                  <a:schemeClr val="accent3"/>
                </a:solidFill>
              </a:rPr>
              <a:t>on columns</a:t>
            </a:r>
          </a:p>
          <a:p>
            <a:r>
              <a:rPr lang="fr-FR" dirty="0" err="1">
                <a:solidFill>
                  <a:schemeClr val="accent3"/>
                </a:solidFill>
              </a:rPr>
              <a:t>from</a:t>
            </a:r>
            <a:r>
              <a:rPr lang="fr-FR" dirty="0">
                <a:solidFill>
                  <a:schemeClr val="accent3"/>
                </a:solidFill>
              </a:rPr>
              <a:t> </a:t>
            </a:r>
            <a:r>
              <a:rPr lang="fr-FR" dirty="0"/>
              <a:t>[Toyota Sales </a:t>
            </a:r>
            <a:r>
              <a:rPr lang="fr-FR" dirty="0" err="1"/>
              <a:t>Tunisia</a:t>
            </a:r>
            <a:r>
              <a:rPr lang="fr-FR" dirty="0"/>
              <a:t>]</a:t>
            </a:r>
          </a:p>
          <a:p>
            <a:r>
              <a:rPr lang="fr-FR" dirty="0" err="1">
                <a:solidFill>
                  <a:schemeClr val="accent3"/>
                </a:solidFill>
              </a:rPr>
              <a:t>where</a:t>
            </a:r>
            <a:endParaRPr lang="fr-FR" dirty="0">
              <a:solidFill>
                <a:schemeClr val="accent3"/>
              </a:solidFill>
            </a:endParaRPr>
          </a:p>
          <a:p>
            <a:r>
              <a:rPr lang="fr-FR" dirty="0"/>
              <a:t>([Location].[City].&amp;[Hammamet])</a:t>
            </a:r>
          </a:p>
        </p:txBody>
      </p:sp>
      <p:sp>
        <p:nvSpPr>
          <p:cNvPr id="7" name="Rectangle 6">
            <a:extLst>
              <a:ext uri="{FF2B5EF4-FFF2-40B4-BE49-F238E27FC236}">
                <a16:creationId xmlns:a16="http://schemas.microsoft.com/office/drawing/2014/main" id="{225EA104-B77E-4BF8-AC36-AC9DF783FCD9}"/>
              </a:ext>
            </a:extLst>
          </p:cNvPr>
          <p:cNvSpPr/>
          <p:nvPr/>
        </p:nvSpPr>
        <p:spPr>
          <a:xfrm>
            <a:off x="5061397" y="2402918"/>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renvoyer les revenus de la société Toyota pour chaque type de voiture en Hammamet </a:t>
            </a:r>
            <a:r>
              <a:rPr lang="fr-FR" b="1" dirty="0">
                <a:solidFill>
                  <a:schemeClr val="accent3"/>
                </a:solidFill>
              </a:rPr>
              <a:t>(Slice)</a:t>
            </a:r>
            <a:endParaRPr lang="en-US" b="1" dirty="0">
              <a:solidFill>
                <a:schemeClr val="accent3"/>
              </a:solidFill>
            </a:endParaRPr>
          </a:p>
        </p:txBody>
      </p:sp>
    </p:spTree>
    <p:extLst>
      <p:ext uri="{BB962C8B-B14F-4D97-AF65-F5344CB8AC3E}">
        <p14:creationId xmlns:p14="http://schemas.microsoft.com/office/powerpoint/2010/main" val="1606170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A70060-6DCE-4A0C-ABE3-6D145C169FE7}"/>
              </a:ext>
            </a:extLst>
          </p:cNvPr>
          <p:cNvPicPr>
            <a:picLocks noChangeAspect="1"/>
          </p:cNvPicPr>
          <p:nvPr/>
        </p:nvPicPr>
        <p:blipFill>
          <a:blip r:embed="rId2"/>
          <a:stretch>
            <a:fillRect/>
          </a:stretch>
        </p:blipFill>
        <p:spPr>
          <a:xfrm>
            <a:off x="646111" y="1562479"/>
            <a:ext cx="7324514" cy="4740398"/>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68</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5633186" y="3170099"/>
            <a:ext cx="4211394" cy="348543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chemeClr val="accent3"/>
                </a:solidFill>
              </a:rPr>
              <a:t>Select</a:t>
            </a:r>
          </a:p>
          <a:p>
            <a:r>
              <a:rPr lang="en-US" sz="1600" dirty="0">
                <a:solidFill>
                  <a:schemeClr val="accent1"/>
                </a:solidFill>
              </a:rPr>
              <a:t>  NON EMPTY </a:t>
            </a:r>
            <a:r>
              <a:rPr lang="en-US" sz="1600" dirty="0">
                <a:solidFill>
                  <a:schemeClr val="tx1"/>
                </a:solidFill>
              </a:rPr>
              <a:t>{</a:t>
            </a:r>
          </a:p>
          <a:p>
            <a:r>
              <a:rPr lang="en-US" sz="1600" dirty="0">
                <a:solidFill>
                  <a:schemeClr val="tx1"/>
                </a:solidFill>
              </a:rPr>
              <a:t>[Car].[Categorized Products].[Make],</a:t>
            </a:r>
          </a:p>
          <a:p>
            <a:r>
              <a:rPr lang="en-US" sz="1600" dirty="0">
                <a:solidFill>
                  <a:schemeClr val="tx1"/>
                </a:solidFill>
              </a:rPr>
              <a:t>[Car]</a:t>
            </a:r>
          </a:p>
          <a:p>
            <a:r>
              <a:rPr lang="en-US" sz="1600" dirty="0">
                <a:solidFill>
                  <a:schemeClr val="tx1"/>
                </a:solidFill>
              </a:rPr>
              <a:t>} </a:t>
            </a:r>
            <a:r>
              <a:rPr lang="en-US" sz="1600" dirty="0">
                <a:solidFill>
                  <a:schemeClr val="accent3"/>
                </a:solidFill>
              </a:rPr>
              <a:t>on columns</a:t>
            </a:r>
          </a:p>
          <a:p>
            <a:r>
              <a:rPr lang="en-US" sz="1600" dirty="0">
                <a:solidFill>
                  <a:schemeClr val="tx1"/>
                </a:solidFill>
              </a:rPr>
              <a:t>from [Toyota Sales Tunisia]</a:t>
            </a:r>
          </a:p>
          <a:p>
            <a:r>
              <a:rPr lang="en-US" sz="1600" dirty="0">
                <a:solidFill>
                  <a:schemeClr val="accent3"/>
                </a:solidFill>
              </a:rPr>
              <a:t>where</a:t>
            </a:r>
          </a:p>
          <a:p>
            <a:r>
              <a:rPr lang="en-US" sz="1600" dirty="0">
                <a:solidFill>
                  <a:schemeClr val="tx1"/>
                </a:solidFill>
              </a:rPr>
              <a:t>(</a:t>
            </a:r>
          </a:p>
          <a:p>
            <a:r>
              <a:rPr lang="en-US" sz="1600" dirty="0">
                <a:solidFill>
                  <a:schemeClr val="tx1"/>
                </a:solidFill>
              </a:rPr>
              <a:t>{</a:t>
            </a:r>
          </a:p>
          <a:p>
            <a:r>
              <a:rPr lang="en-US" sz="1600" dirty="0">
                <a:solidFill>
                  <a:schemeClr val="tx1"/>
                </a:solidFill>
              </a:rPr>
              <a:t>[Location].[City].&amp;[Nabeul],</a:t>
            </a:r>
          </a:p>
          <a:p>
            <a:r>
              <a:rPr lang="en-US" sz="1600" dirty="0">
                <a:solidFill>
                  <a:schemeClr val="tx1"/>
                </a:solidFill>
              </a:rPr>
              <a:t>[Location].[City].&amp;[Tunis]</a:t>
            </a:r>
          </a:p>
          <a:p>
            <a:r>
              <a:rPr lang="en-US" sz="1600" dirty="0">
                <a:solidFill>
                  <a:schemeClr val="tx1"/>
                </a:solidFill>
              </a:rPr>
              <a:t>},</a:t>
            </a:r>
          </a:p>
          <a:p>
            <a:r>
              <a:rPr lang="en-US" sz="1600" dirty="0">
                <a:solidFill>
                  <a:schemeClr val="tx1"/>
                </a:solidFill>
              </a:rPr>
              <a:t>[Measures].[Sales Volume]</a:t>
            </a:r>
          </a:p>
          <a:p>
            <a:r>
              <a:rPr lang="en-US" sz="1600" dirty="0">
                <a:solidFill>
                  <a:schemeClr val="tx1"/>
                </a:solidFill>
              </a:rPr>
              <a:t>)</a:t>
            </a:r>
          </a:p>
        </p:txBody>
      </p:sp>
      <p:sp>
        <p:nvSpPr>
          <p:cNvPr id="7" name="Rectangle 6">
            <a:extLst>
              <a:ext uri="{FF2B5EF4-FFF2-40B4-BE49-F238E27FC236}">
                <a16:creationId xmlns:a16="http://schemas.microsoft.com/office/drawing/2014/main" id="{225EA104-B77E-4BF8-AC36-AC9DF783FCD9}"/>
              </a:ext>
            </a:extLst>
          </p:cNvPr>
          <p:cNvSpPr/>
          <p:nvPr/>
        </p:nvSpPr>
        <p:spPr>
          <a:xfrm>
            <a:off x="5061396" y="1853248"/>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les nombres des voitures vendues par chaque type mais uniquement pour Nabeul &amp; Tunis </a:t>
            </a:r>
            <a:r>
              <a:rPr lang="fr-FR" b="1" dirty="0">
                <a:solidFill>
                  <a:schemeClr val="accent3"/>
                </a:solidFill>
              </a:rPr>
              <a:t>(Slice)</a:t>
            </a:r>
            <a:endParaRPr lang="en-US" b="1" dirty="0">
              <a:solidFill>
                <a:schemeClr val="accent3"/>
              </a:solidFill>
            </a:endParaRPr>
          </a:p>
        </p:txBody>
      </p:sp>
    </p:spTree>
    <p:extLst>
      <p:ext uri="{BB962C8B-B14F-4D97-AF65-F5344CB8AC3E}">
        <p14:creationId xmlns:p14="http://schemas.microsoft.com/office/powerpoint/2010/main" val="2023643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B21AD480-3BF3-44A3-BDA2-0DAB6B9BB960}"/>
              </a:ext>
            </a:extLst>
          </p:cNvPr>
          <p:cNvPicPr>
            <a:picLocks noChangeAspect="1"/>
          </p:cNvPicPr>
          <p:nvPr/>
        </p:nvPicPr>
        <p:blipFill>
          <a:blip r:embed="rId2"/>
          <a:stretch>
            <a:fillRect/>
          </a:stretch>
        </p:blipFill>
        <p:spPr>
          <a:xfrm>
            <a:off x="344405" y="1516220"/>
            <a:ext cx="7846558" cy="4924902"/>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69</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6141146" y="3086681"/>
            <a:ext cx="4211394" cy="348543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accent3"/>
                </a:solidFill>
              </a:rPr>
              <a:t>Select</a:t>
            </a:r>
          </a:p>
          <a:p>
            <a:r>
              <a:rPr lang="fr-FR" dirty="0">
                <a:solidFill>
                  <a:schemeClr val="accent1"/>
                </a:solidFill>
              </a:rPr>
              <a:t>NON EMPTY </a:t>
            </a:r>
            <a:r>
              <a:rPr lang="fr-FR" dirty="0"/>
              <a:t>{</a:t>
            </a:r>
          </a:p>
          <a:p>
            <a:r>
              <a:rPr lang="fr-FR" dirty="0"/>
              <a:t>[Car].[</a:t>
            </a:r>
            <a:r>
              <a:rPr lang="fr-FR" dirty="0" err="1"/>
              <a:t>Categorized</a:t>
            </a:r>
            <a:r>
              <a:rPr lang="fr-FR" dirty="0"/>
              <a:t> </a:t>
            </a:r>
            <a:r>
              <a:rPr lang="fr-FR" dirty="0" err="1"/>
              <a:t>Products</a:t>
            </a:r>
            <a:r>
              <a:rPr lang="fr-FR" dirty="0"/>
              <a:t>].[</a:t>
            </a:r>
            <a:r>
              <a:rPr lang="fr-FR" dirty="0" err="1"/>
              <a:t>Make</a:t>
            </a:r>
            <a:r>
              <a:rPr lang="fr-FR" dirty="0"/>
              <a:t>],</a:t>
            </a:r>
          </a:p>
          <a:p>
            <a:r>
              <a:rPr lang="fr-FR" dirty="0"/>
              <a:t>[Car]</a:t>
            </a:r>
          </a:p>
          <a:p>
            <a:r>
              <a:rPr lang="fr-FR" dirty="0"/>
              <a:t>} </a:t>
            </a:r>
            <a:r>
              <a:rPr lang="fr-FR" dirty="0">
                <a:solidFill>
                  <a:srgbClr val="F5A408"/>
                </a:solidFill>
              </a:rPr>
              <a:t>on </a:t>
            </a:r>
            <a:r>
              <a:rPr lang="fr-FR" dirty="0" err="1">
                <a:solidFill>
                  <a:srgbClr val="F5A408"/>
                </a:solidFill>
              </a:rPr>
              <a:t>columns</a:t>
            </a:r>
            <a:r>
              <a:rPr lang="fr-FR" dirty="0"/>
              <a:t>,</a:t>
            </a:r>
          </a:p>
          <a:p>
            <a:r>
              <a:rPr lang="fr-FR" dirty="0"/>
              <a:t>({</a:t>
            </a:r>
          </a:p>
          <a:p>
            <a:r>
              <a:rPr lang="fr-FR" dirty="0"/>
              <a:t>[Location].[City].&amp;[Nabeul],</a:t>
            </a:r>
          </a:p>
          <a:p>
            <a:r>
              <a:rPr lang="fr-FR" dirty="0"/>
              <a:t>[Location].[City].&amp;[Tunis]</a:t>
            </a:r>
          </a:p>
          <a:p>
            <a:r>
              <a:rPr lang="fr-FR" dirty="0"/>
              <a:t>},</a:t>
            </a:r>
          </a:p>
          <a:p>
            <a:r>
              <a:rPr lang="fr-FR" dirty="0"/>
              <a:t>[</a:t>
            </a:r>
            <a:r>
              <a:rPr lang="fr-FR" dirty="0" err="1"/>
              <a:t>Measures</a:t>
            </a:r>
            <a:r>
              <a:rPr lang="fr-FR" dirty="0"/>
              <a:t>].[Revenue]) </a:t>
            </a:r>
            <a:r>
              <a:rPr lang="fr-FR" dirty="0">
                <a:solidFill>
                  <a:srgbClr val="F5A408"/>
                </a:solidFill>
              </a:rPr>
              <a:t>on 1</a:t>
            </a:r>
          </a:p>
          <a:p>
            <a:r>
              <a:rPr lang="fr-FR" dirty="0" err="1">
                <a:solidFill>
                  <a:srgbClr val="F5A408"/>
                </a:solidFill>
              </a:rPr>
              <a:t>from</a:t>
            </a:r>
            <a:r>
              <a:rPr lang="fr-FR" dirty="0"/>
              <a:t> [Toyota Sales </a:t>
            </a:r>
            <a:r>
              <a:rPr lang="fr-FR" dirty="0" err="1"/>
              <a:t>Tunisia</a:t>
            </a:r>
            <a:r>
              <a:rPr lang="fr-FR" dirty="0"/>
              <a:t>]</a:t>
            </a:r>
          </a:p>
        </p:txBody>
      </p:sp>
      <p:sp>
        <p:nvSpPr>
          <p:cNvPr id="7" name="Rectangle 6">
            <a:extLst>
              <a:ext uri="{FF2B5EF4-FFF2-40B4-BE49-F238E27FC236}">
                <a16:creationId xmlns:a16="http://schemas.microsoft.com/office/drawing/2014/main" id="{225EA104-B77E-4BF8-AC36-AC9DF783FCD9}"/>
              </a:ext>
            </a:extLst>
          </p:cNvPr>
          <p:cNvSpPr/>
          <p:nvPr/>
        </p:nvSpPr>
        <p:spPr>
          <a:xfrm>
            <a:off x="5061396" y="1853248"/>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les revenus des voitures vendues par chaque type mais uniquement pour Nabeul &amp; Tunis </a:t>
            </a:r>
            <a:r>
              <a:rPr lang="fr-FR" b="1" dirty="0">
                <a:solidFill>
                  <a:schemeClr val="accent3"/>
                </a:solidFill>
              </a:rPr>
              <a:t>(Slice)</a:t>
            </a:r>
            <a:endParaRPr lang="en-US" b="1" dirty="0">
              <a:solidFill>
                <a:schemeClr val="accent3"/>
              </a:solidFill>
            </a:endParaRPr>
          </a:p>
        </p:txBody>
      </p:sp>
    </p:spTree>
    <p:extLst>
      <p:ext uri="{BB962C8B-B14F-4D97-AF65-F5344CB8AC3E}">
        <p14:creationId xmlns:p14="http://schemas.microsoft.com/office/powerpoint/2010/main" val="2253647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0FBD7-088F-4AD1-95AB-6D59A35D044A}"/>
              </a:ext>
            </a:extLst>
          </p:cNvPr>
          <p:cNvSpPr>
            <a:spLocks noGrp="1"/>
          </p:cNvSpPr>
          <p:nvPr>
            <p:ph idx="1"/>
          </p:nvPr>
        </p:nvSpPr>
        <p:spPr>
          <a:xfrm>
            <a:off x="401912" y="777634"/>
            <a:ext cx="11388176" cy="6079881"/>
          </a:xfrm>
        </p:spPr>
        <p:txBody>
          <a:bodyPr>
            <a:noAutofit/>
          </a:bodyPr>
          <a:lstStyle/>
          <a:p>
            <a:pPr marL="0" indent="0">
              <a:buNone/>
            </a:pPr>
            <a:endParaRPr lang="fr-FR" dirty="0"/>
          </a:p>
          <a:p>
            <a:pPr lvl="1">
              <a:buFont typeface="Wingdings" panose="05000000000000000000" pitchFamily="2" charset="2"/>
              <a:buChar char="v"/>
            </a:pPr>
            <a:r>
              <a:rPr lang="fr-FR" sz="2000" b="1" dirty="0" err="1">
                <a:solidFill>
                  <a:srgbClr val="FFC000"/>
                </a:solidFill>
              </a:rPr>
              <a:t>Car_Dimension</a:t>
            </a:r>
            <a:r>
              <a:rPr lang="fr-FR" sz="2000" b="1" dirty="0"/>
              <a:t> </a:t>
            </a:r>
            <a:r>
              <a:rPr lang="fr-FR" sz="2000" dirty="0"/>
              <a:t>: contient des informations sur les voitures, telles que le modèle, l'année de fabrication et le nom .</a:t>
            </a:r>
          </a:p>
          <a:p>
            <a:pPr lvl="1">
              <a:buFont typeface="Wingdings" panose="05000000000000000000" pitchFamily="2" charset="2"/>
              <a:buChar char="v"/>
            </a:pPr>
            <a:r>
              <a:rPr lang="fr-FR" sz="2000" b="1" dirty="0" err="1">
                <a:solidFill>
                  <a:srgbClr val="FFC000"/>
                </a:solidFill>
              </a:rPr>
              <a:t>Employee_Dimension</a:t>
            </a:r>
            <a:r>
              <a:rPr lang="fr-FR" sz="2000" b="1" dirty="0">
                <a:solidFill>
                  <a:srgbClr val="FFC000"/>
                </a:solidFill>
              </a:rPr>
              <a:t> </a:t>
            </a:r>
            <a:r>
              <a:rPr lang="fr-FR" sz="2000" dirty="0"/>
              <a:t>: contient des informations sur les employés, telles que leur nom, , gendre,  leur département et leur salaire.</a:t>
            </a:r>
          </a:p>
          <a:p>
            <a:pPr lvl="1">
              <a:buFont typeface="Wingdings" panose="05000000000000000000" pitchFamily="2" charset="2"/>
              <a:buChar char="v"/>
            </a:pPr>
            <a:endParaRPr lang="fr-FR" sz="2000" dirty="0"/>
          </a:p>
          <a:p>
            <a:r>
              <a:rPr lang="fr-FR" dirty="0"/>
              <a:t>Elle contient également 3 tables de faits :</a:t>
            </a:r>
          </a:p>
          <a:p>
            <a:pPr lvl="1">
              <a:buFont typeface="Wingdings" panose="05000000000000000000" pitchFamily="2" charset="2"/>
              <a:buChar char="v"/>
            </a:pPr>
            <a:r>
              <a:rPr lang="fr-FR" sz="2000" b="1" dirty="0" err="1">
                <a:solidFill>
                  <a:srgbClr val="FFC000"/>
                </a:solidFill>
              </a:rPr>
              <a:t>Sales_Fact</a:t>
            </a:r>
            <a:r>
              <a:rPr lang="fr-FR" sz="2000" dirty="0"/>
              <a:t>: : contient les informations sur les ventes de voitures, telles que revenu généré par la vente.</a:t>
            </a:r>
          </a:p>
          <a:p>
            <a:pPr lvl="1">
              <a:buFont typeface="Wingdings" panose="05000000000000000000" pitchFamily="2" charset="2"/>
              <a:buChar char="v"/>
            </a:pPr>
            <a:r>
              <a:rPr lang="fr-FR" sz="2000" b="1" dirty="0" err="1">
                <a:solidFill>
                  <a:srgbClr val="FFC000"/>
                </a:solidFill>
              </a:rPr>
              <a:t>Test_Drive_Fact</a:t>
            </a:r>
            <a:r>
              <a:rPr lang="fr-FR" sz="2000" b="1" dirty="0"/>
              <a:t> </a:t>
            </a:r>
            <a:r>
              <a:rPr lang="fr-FR" sz="2000" dirty="0"/>
              <a:t>: contient les informations sur les demandes d'essai de voitures, telles que le nombre de demandes d'essai et le nombre de tests effectués.</a:t>
            </a:r>
          </a:p>
          <a:p>
            <a:pPr lvl="1">
              <a:buFont typeface="Wingdings" panose="05000000000000000000" pitchFamily="2" charset="2"/>
              <a:buChar char="v"/>
            </a:pPr>
            <a:r>
              <a:rPr lang="fr-FR" sz="2000" b="1" dirty="0" err="1">
                <a:solidFill>
                  <a:srgbClr val="FFC000"/>
                </a:solidFill>
              </a:rPr>
              <a:t>Maintenance_Cost_Fact</a:t>
            </a:r>
            <a:r>
              <a:rPr lang="fr-FR" sz="2000" b="1" dirty="0">
                <a:solidFill>
                  <a:srgbClr val="FFC000"/>
                </a:solidFill>
              </a:rPr>
              <a:t> </a:t>
            </a:r>
            <a:r>
              <a:rPr lang="fr-FR" sz="2000" dirty="0"/>
              <a:t>: contient les informations sur les demandes de maintenance des voitures, telles que le nombre de demandes de maintenance et le coût total de la maintenance, et les employée.</a:t>
            </a:r>
          </a:p>
        </p:txBody>
      </p:sp>
      <p:sp>
        <p:nvSpPr>
          <p:cNvPr id="2" name="Espace réservé du numéro de diapositive 1">
            <a:extLst>
              <a:ext uri="{FF2B5EF4-FFF2-40B4-BE49-F238E27FC236}">
                <a16:creationId xmlns:a16="http://schemas.microsoft.com/office/drawing/2014/main" id="{E1D6616F-2170-49B8-97EA-FB805EFB908A}"/>
              </a:ext>
            </a:extLst>
          </p:cNvPr>
          <p:cNvSpPr>
            <a:spLocks noGrp="1"/>
          </p:cNvSpPr>
          <p:nvPr>
            <p:ph type="sldNum" sz="quarter" idx="12"/>
          </p:nvPr>
        </p:nvSpPr>
        <p:spPr/>
        <p:txBody>
          <a:bodyPr/>
          <a:lstStyle/>
          <a:p>
            <a:fld id="{CA023DE9-D4F1-46C8-AA55-2918A9F7D5BD}" type="slidenum">
              <a:rPr lang="en-US" smtClean="0"/>
              <a:t>7</a:t>
            </a:fld>
            <a:endParaRPr lang="en-US"/>
          </a:p>
        </p:txBody>
      </p:sp>
    </p:spTree>
    <p:extLst>
      <p:ext uri="{BB962C8B-B14F-4D97-AF65-F5344CB8AC3E}">
        <p14:creationId xmlns:p14="http://schemas.microsoft.com/office/powerpoint/2010/main" val="3098870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68A25E3-6595-4F84-A284-71E70691EA16}"/>
              </a:ext>
            </a:extLst>
          </p:cNvPr>
          <p:cNvPicPr>
            <a:picLocks noChangeAspect="1"/>
          </p:cNvPicPr>
          <p:nvPr/>
        </p:nvPicPr>
        <p:blipFill>
          <a:blip r:embed="rId2"/>
          <a:stretch>
            <a:fillRect/>
          </a:stretch>
        </p:blipFill>
        <p:spPr>
          <a:xfrm>
            <a:off x="746975" y="1269067"/>
            <a:ext cx="8287818" cy="5419207"/>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70</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5691625" y="3616316"/>
            <a:ext cx="5753400" cy="2409564"/>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rgbClr val="F5A408"/>
                </a:solidFill>
              </a:rPr>
              <a:t>Select</a:t>
            </a:r>
          </a:p>
          <a:p>
            <a:r>
              <a:rPr lang="fr-FR" dirty="0"/>
              <a:t>{</a:t>
            </a:r>
          </a:p>
          <a:p>
            <a:r>
              <a:rPr lang="fr-FR" dirty="0"/>
              <a:t>[</a:t>
            </a:r>
            <a:r>
              <a:rPr lang="fr-FR" dirty="0" err="1"/>
              <a:t>Measures</a:t>
            </a:r>
            <a:r>
              <a:rPr lang="fr-FR" dirty="0"/>
              <a:t>].[Revenue]} </a:t>
            </a:r>
            <a:r>
              <a:rPr lang="fr-FR" dirty="0">
                <a:solidFill>
                  <a:schemeClr val="accent3"/>
                </a:solidFill>
              </a:rPr>
              <a:t>on </a:t>
            </a:r>
            <a:r>
              <a:rPr lang="fr-FR" dirty="0" err="1">
                <a:solidFill>
                  <a:schemeClr val="accent3"/>
                </a:solidFill>
              </a:rPr>
              <a:t>columns</a:t>
            </a:r>
            <a:r>
              <a:rPr lang="fr-FR" dirty="0"/>
              <a:t>,</a:t>
            </a:r>
          </a:p>
          <a:p>
            <a:r>
              <a:rPr lang="fr-FR" dirty="0"/>
              <a:t>{</a:t>
            </a:r>
          </a:p>
          <a:p>
            <a:r>
              <a:rPr lang="en-US" dirty="0">
                <a:solidFill>
                  <a:srgbClr val="E90F19"/>
                </a:solidFill>
              </a:rPr>
              <a:t>filter</a:t>
            </a:r>
            <a:r>
              <a:rPr lang="en-US" dirty="0"/>
              <a:t>([Car].[Categorized Products].[Make],</a:t>
            </a:r>
          </a:p>
          <a:p>
            <a:r>
              <a:rPr lang="en-US" dirty="0"/>
              <a:t>[Measures].[Revenue] &gt; 0) } </a:t>
            </a:r>
            <a:r>
              <a:rPr lang="en-US" dirty="0">
                <a:solidFill>
                  <a:schemeClr val="accent3"/>
                </a:solidFill>
              </a:rPr>
              <a:t>on rows</a:t>
            </a:r>
          </a:p>
          <a:p>
            <a:r>
              <a:rPr lang="fr-FR" dirty="0" err="1">
                <a:solidFill>
                  <a:schemeClr val="accent3"/>
                </a:solidFill>
              </a:rPr>
              <a:t>From</a:t>
            </a:r>
            <a:r>
              <a:rPr lang="fr-FR" dirty="0"/>
              <a:t> [Toyota Sales </a:t>
            </a:r>
            <a:r>
              <a:rPr lang="fr-FR" dirty="0" err="1"/>
              <a:t>Tunisia</a:t>
            </a:r>
            <a:r>
              <a:rPr lang="fr-FR" dirty="0"/>
              <a:t>]</a:t>
            </a:r>
          </a:p>
        </p:txBody>
      </p:sp>
      <p:sp>
        <p:nvSpPr>
          <p:cNvPr id="7" name="Rectangle 6">
            <a:extLst>
              <a:ext uri="{FF2B5EF4-FFF2-40B4-BE49-F238E27FC236}">
                <a16:creationId xmlns:a16="http://schemas.microsoft.com/office/drawing/2014/main" id="{225EA104-B77E-4BF8-AC36-AC9DF783FCD9}"/>
              </a:ext>
            </a:extLst>
          </p:cNvPr>
          <p:cNvSpPr/>
          <p:nvPr/>
        </p:nvSpPr>
        <p:spPr>
          <a:xfrm>
            <a:off x="5164427" y="1826825"/>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les revenus des voitures vendues par chaque type de voiture et avec un revenu &gt; 0 </a:t>
            </a:r>
            <a:r>
              <a:rPr lang="fr-FR" b="1" dirty="0">
                <a:solidFill>
                  <a:schemeClr val="accent3"/>
                </a:solidFill>
              </a:rPr>
              <a:t>(</a:t>
            </a:r>
            <a:r>
              <a:rPr lang="fr-FR" b="1" dirty="0" err="1">
                <a:solidFill>
                  <a:schemeClr val="accent3"/>
                </a:solidFill>
              </a:rPr>
              <a:t>Filter</a:t>
            </a:r>
            <a:r>
              <a:rPr lang="fr-FR" b="1" dirty="0">
                <a:solidFill>
                  <a:schemeClr val="accent3"/>
                </a:solidFill>
              </a:rPr>
              <a:t>)</a:t>
            </a:r>
            <a:endParaRPr lang="en-US" b="1" dirty="0">
              <a:solidFill>
                <a:schemeClr val="accent3"/>
              </a:solidFill>
            </a:endParaRPr>
          </a:p>
        </p:txBody>
      </p:sp>
    </p:spTree>
    <p:extLst>
      <p:ext uri="{BB962C8B-B14F-4D97-AF65-F5344CB8AC3E}">
        <p14:creationId xmlns:p14="http://schemas.microsoft.com/office/powerpoint/2010/main" val="722761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A093FD4-899C-4BB0-BF31-95BF31990EDC}"/>
              </a:ext>
            </a:extLst>
          </p:cNvPr>
          <p:cNvPicPr>
            <a:picLocks noChangeAspect="1"/>
          </p:cNvPicPr>
          <p:nvPr/>
        </p:nvPicPr>
        <p:blipFill>
          <a:blip r:embed="rId2"/>
          <a:stretch>
            <a:fillRect/>
          </a:stretch>
        </p:blipFill>
        <p:spPr>
          <a:xfrm>
            <a:off x="409071" y="1262130"/>
            <a:ext cx="8113521" cy="5299656"/>
          </a:xfrm>
          <a:prstGeom prst="rect">
            <a:avLst/>
          </a:prstGeom>
        </p:spPr>
      </p:pic>
      <p:sp>
        <p:nvSpPr>
          <p:cNvPr id="2" name="Titre 1">
            <a:extLst>
              <a:ext uri="{FF2B5EF4-FFF2-40B4-BE49-F238E27FC236}">
                <a16:creationId xmlns:a16="http://schemas.microsoft.com/office/drawing/2014/main" id="{735F090E-9977-4023-B9C6-64C75F0C144F}"/>
              </a:ext>
            </a:extLst>
          </p:cNvPr>
          <p:cNvSpPr>
            <a:spLocks noGrp="1"/>
          </p:cNvSpPr>
          <p:nvPr>
            <p:ph type="title"/>
          </p:nvPr>
        </p:nvSpPr>
        <p:spPr/>
        <p:txBody>
          <a:bodyPr/>
          <a:lstStyle/>
          <a:p>
            <a:r>
              <a:rPr lang="en-US" dirty="0">
                <a:solidFill>
                  <a:srgbClr val="F5A408"/>
                </a:solidFill>
              </a:rPr>
              <a:t>Querying a Cube by Using MDX</a:t>
            </a:r>
            <a:endParaRPr lang="fr-FR" dirty="0">
              <a:solidFill>
                <a:srgbClr val="F5A408"/>
              </a:solidFill>
            </a:endParaRPr>
          </a:p>
        </p:txBody>
      </p:sp>
      <p:sp>
        <p:nvSpPr>
          <p:cNvPr id="4" name="Espace réservé du numéro de diapositive 3">
            <a:extLst>
              <a:ext uri="{FF2B5EF4-FFF2-40B4-BE49-F238E27FC236}">
                <a16:creationId xmlns:a16="http://schemas.microsoft.com/office/drawing/2014/main" id="{82FFC90D-2A02-432A-B152-CCF0262451DD}"/>
              </a:ext>
            </a:extLst>
          </p:cNvPr>
          <p:cNvSpPr>
            <a:spLocks noGrp="1"/>
          </p:cNvSpPr>
          <p:nvPr>
            <p:ph type="sldNum" sz="quarter" idx="12"/>
          </p:nvPr>
        </p:nvSpPr>
        <p:spPr/>
        <p:txBody>
          <a:bodyPr/>
          <a:lstStyle/>
          <a:p>
            <a:fld id="{CA023DE9-D4F1-46C8-AA55-2918A9F7D5BD}" type="slidenum">
              <a:rPr lang="en-US" smtClean="0"/>
              <a:t>71</a:t>
            </a:fld>
            <a:endParaRPr lang="en-US"/>
          </a:p>
        </p:txBody>
      </p:sp>
      <p:sp>
        <p:nvSpPr>
          <p:cNvPr id="6" name="Rectangle 5">
            <a:extLst>
              <a:ext uri="{FF2B5EF4-FFF2-40B4-BE49-F238E27FC236}">
                <a16:creationId xmlns:a16="http://schemas.microsoft.com/office/drawing/2014/main" id="{DB9D1A3F-926B-48E5-A728-70F6B85B0AF2}"/>
              </a:ext>
            </a:extLst>
          </p:cNvPr>
          <p:cNvSpPr/>
          <p:nvPr/>
        </p:nvSpPr>
        <p:spPr>
          <a:xfrm>
            <a:off x="5151548" y="3065172"/>
            <a:ext cx="7040451" cy="3496614"/>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accent3"/>
                </a:solidFill>
              </a:rPr>
              <a:t>WITH</a:t>
            </a:r>
          </a:p>
          <a:p>
            <a:r>
              <a:rPr lang="en-US" dirty="0"/>
              <a:t>  </a:t>
            </a:r>
            <a:r>
              <a:rPr lang="en-US" b="1" dirty="0">
                <a:solidFill>
                  <a:schemeClr val="accent2"/>
                </a:solidFill>
              </a:rPr>
              <a:t>MEMBER</a:t>
            </a:r>
            <a:r>
              <a:rPr lang="en-US" dirty="0"/>
              <a:t> [Measures].[Revenue sales] </a:t>
            </a:r>
            <a:r>
              <a:rPr lang="en-US" dirty="0">
                <a:solidFill>
                  <a:schemeClr val="accent3"/>
                </a:solidFill>
              </a:rPr>
              <a:t>AS</a:t>
            </a:r>
            <a:r>
              <a:rPr lang="en-US" dirty="0"/>
              <a:t> [Measures].[Revenue]</a:t>
            </a:r>
          </a:p>
          <a:p>
            <a:r>
              <a:rPr lang="en-US" dirty="0"/>
              <a:t>  MEMBER [Measures].[Toyota Profit sales] </a:t>
            </a:r>
            <a:r>
              <a:rPr lang="en-US" dirty="0">
                <a:solidFill>
                  <a:schemeClr val="accent3"/>
                </a:solidFill>
              </a:rPr>
              <a:t>AS </a:t>
            </a:r>
            <a:r>
              <a:rPr lang="en-US" dirty="0"/>
              <a:t>[Measures].[Toyota Profit]</a:t>
            </a:r>
          </a:p>
          <a:p>
            <a:r>
              <a:rPr lang="en-US" dirty="0"/>
              <a:t>  MEMBER [Measures].[</a:t>
            </a:r>
            <a:r>
              <a:rPr lang="en-US" dirty="0" err="1"/>
              <a:t>Depenses</a:t>
            </a:r>
            <a:r>
              <a:rPr lang="en-US" dirty="0"/>
              <a:t>] </a:t>
            </a:r>
            <a:r>
              <a:rPr lang="en-US" dirty="0">
                <a:solidFill>
                  <a:schemeClr val="accent3"/>
                </a:solidFill>
              </a:rPr>
              <a:t>AS</a:t>
            </a:r>
            <a:r>
              <a:rPr lang="en-US" dirty="0"/>
              <a:t> [Measures].[Revenue] - [Measures].[Toyota Profit]</a:t>
            </a:r>
          </a:p>
          <a:p>
            <a:r>
              <a:rPr lang="fr-FR" dirty="0">
                <a:solidFill>
                  <a:srgbClr val="FFC000"/>
                </a:solidFill>
              </a:rPr>
              <a:t>SELECT</a:t>
            </a:r>
          </a:p>
          <a:p>
            <a:r>
              <a:rPr lang="en-US" dirty="0"/>
              <a:t>  {[Measures].[Revenue sales], [Measures].[Toyota Profit sales], [Measures].[</a:t>
            </a:r>
            <a:r>
              <a:rPr lang="en-US" dirty="0" err="1"/>
              <a:t>Depenses</a:t>
            </a:r>
            <a:r>
              <a:rPr lang="en-US" dirty="0"/>
              <a:t>]} </a:t>
            </a:r>
            <a:r>
              <a:rPr lang="en-US" dirty="0">
                <a:solidFill>
                  <a:schemeClr val="accent3"/>
                </a:solidFill>
              </a:rPr>
              <a:t>ON COLUMNS</a:t>
            </a:r>
            <a:r>
              <a:rPr lang="en-US" dirty="0"/>
              <a:t>,</a:t>
            </a:r>
          </a:p>
          <a:p>
            <a:r>
              <a:rPr lang="en-US" dirty="0"/>
              <a:t>  </a:t>
            </a:r>
            <a:r>
              <a:rPr lang="en-US" b="1" dirty="0">
                <a:solidFill>
                  <a:schemeClr val="accent2"/>
                </a:solidFill>
              </a:rPr>
              <a:t>NON EMPTY </a:t>
            </a:r>
            <a:r>
              <a:rPr lang="en-US" dirty="0"/>
              <a:t>{[Date].[</a:t>
            </a:r>
            <a:r>
              <a:rPr lang="en-US" dirty="0" err="1"/>
              <a:t>HierarchyDate</a:t>
            </a:r>
            <a:r>
              <a:rPr lang="en-US" dirty="0"/>
              <a:t>].[Year]} </a:t>
            </a:r>
            <a:r>
              <a:rPr lang="en-US" dirty="0">
                <a:solidFill>
                  <a:schemeClr val="accent3"/>
                </a:solidFill>
              </a:rPr>
              <a:t>ON ROWS</a:t>
            </a:r>
          </a:p>
          <a:p>
            <a:r>
              <a:rPr lang="fr-FR" dirty="0">
                <a:solidFill>
                  <a:schemeClr val="accent3"/>
                </a:solidFill>
              </a:rPr>
              <a:t>FROM</a:t>
            </a:r>
            <a:r>
              <a:rPr lang="fr-FR" dirty="0"/>
              <a:t> [Toyota Sales </a:t>
            </a:r>
            <a:r>
              <a:rPr lang="fr-FR" dirty="0" err="1"/>
              <a:t>Tunisia</a:t>
            </a:r>
            <a:r>
              <a:rPr lang="fr-FR" dirty="0"/>
              <a:t>]</a:t>
            </a:r>
          </a:p>
        </p:txBody>
      </p:sp>
      <p:sp>
        <p:nvSpPr>
          <p:cNvPr id="7" name="Rectangle 6">
            <a:extLst>
              <a:ext uri="{FF2B5EF4-FFF2-40B4-BE49-F238E27FC236}">
                <a16:creationId xmlns:a16="http://schemas.microsoft.com/office/drawing/2014/main" id="{225EA104-B77E-4BF8-AC36-AC9DF783FCD9}"/>
              </a:ext>
            </a:extLst>
          </p:cNvPr>
          <p:cNvSpPr/>
          <p:nvPr/>
        </p:nvSpPr>
        <p:spPr>
          <a:xfrm>
            <a:off x="5151548" y="1878562"/>
            <a:ext cx="6657139" cy="1026082"/>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dirty="0">
                <a:solidFill>
                  <a:schemeClr val="bg2">
                    <a:lumMod val="60000"/>
                    <a:lumOff val="40000"/>
                  </a:schemeClr>
                </a:solidFill>
              </a:rPr>
              <a:t>Requête MDX pour les dépenses de voitures vendues par chaque année</a:t>
            </a:r>
            <a:r>
              <a:rPr lang="fr-FR" b="1" dirty="0">
                <a:solidFill>
                  <a:schemeClr val="accent3"/>
                </a:solidFill>
              </a:rPr>
              <a:t>(</a:t>
            </a:r>
            <a:r>
              <a:rPr lang="fr-FR" b="1" dirty="0" err="1">
                <a:solidFill>
                  <a:schemeClr val="accent3"/>
                </a:solidFill>
              </a:rPr>
              <a:t>With</a:t>
            </a:r>
            <a:r>
              <a:rPr lang="fr-FR" b="1" dirty="0">
                <a:solidFill>
                  <a:schemeClr val="accent3"/>
                </a:solidFill>
              </a:rPr>
              <a:t> </a:t>
            </a:r>
            <a:r>
              <a:rPr lang="fr-FR" b="1" dirty="0" err="1">
                <a:solidFill>
                  <a:schemeClr val="accent3"/>
                </a:solidFill>
              </a:rPr>
              <a:t>Member</a:t>
            </a:r>
            <a:r>
              <a:rPr lang="fr-FR" b="1" dirty="0">
                <a:solidFill>
                  <a:schemeClr val="accent3"/>
                </a:solidFill>
              </a:rPr>
              <a:t>)</a:t>
            </a:r>
            <a:endParaRPr lang="en-US" b="1" dirty="0">
              <a:solidFill>
                <a:schemeClr val="accent3"/>
              </a:solidFill>
            </a:endParaRPr>
          </a:p>
        </p:txBody>
      </p:sp>
    </p:spTree>
    <p:extLst>
      <p:ext uri="{BB962C8B-B14F-4D97-AF65-F5344CB8AC3E}">
        <p14:creationId xmlns:p14="http://schemas.microsoft.com/office/powerpoint/2010/main" val="667732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1BCF2CD-26FE-4C03-99DE-96D77EDADD84}"/>
              </a:ext>
            </a:extLst>
          </p:cNvPr>
          <p:cNvSpPr>
            <a:spLocks noGrp="1"/>
          </p:cNvSpPr>
          <p:nvPr>
            <p:ph type="title"/>
          </p:nvPr>
        </p:nvSpPr>
        <p:spPr>
          <a:xfrm>
            <a:off x="1003094" y="2537138"/>
            <a:ext cx="5092906" cy="663262"/>
          </a:xfrm>
        </p:spPr>
        <p:txBody>
          <a:bodyPr>
            <a:normAutofit/>
          </a:bodyPr>
          <a:lstStyle/>
          <a:p>
            <a:r>
              <a:rPr lang="en-US" b="1" dirty="0">
                <a:solidFill>
                  <a:schemeClr val="accent1">
                    <a:lumMod val="60000"/>
                    <a:lumOff val="40000"/>
                  </a:schemeClr>
                </a:solidFill>
              </a:rPr>
              <a:t>Using KPI</a:t>
            </a:r>
            <a:endParaRPr lang="fr-FR" dirty="0">
              <a:solidFill>
                <a:schemeClr val="accent1">
                  <a:lumMod val="60000"/>
                  <a:lumOff val="40000"/>
                </a:schemeClr>
              </a:solidFill>
            </a:endParaRPr>
          </a:p>
        </p:txBody>
      </p:sp>
      <p:sp>
        <p:nvSpPr>
          <p:cNvPr id="7" name="Espace réservé du texte 6">
            <a:extLst>
              <a:ext uri="{FF2B5EF4-FFF2-40B4-BE49-F238E27FC236}">
                <a16:creationId xmlns:a16="http://schemas.microsoft.com/office/drawing/2014/main" id="{5650F917-811A-43E2-AFC0-CCDD2821370B}"/>
              </a:ext>
            </a:extLst>
          </p:cNvPr>
          <p:cNvSpPr>
            <a:spLocks noGrp="1"/>
          </p:cNvSpPr>
          <p:nvPr>
            <p:ph type="body" sz="half" idx="2"/>
          </p:nvPr>
        </p:nvSpPr>
        <p:spPr>
          <a:xfrm>
            <a:off x="1003094" y="3428999"/>
            <a:ext cx="5084979" cy="1371600"/>
          </a:xfrm>
        </p:spPr>
        <p:txBody>
          <a:bodyPr>
            <a:normAutofit/>
          </a:bodyPr>
          <a:lstStyle/>
          <a:p>
            <a:r>
              <a:rPr lang="fr-FR" sz="2400" dirty="0" err="1"/>
              <a:t>Creating</a:t>
            </a:r>
            <a:r>
              <a:rPr lang="fr-FR" sz="2400" dirty="0"/>
              <a:t> </a:t>
            </a:r>
            <a:r>
              <a:rPr lang="fr-FR" sz="2400" dirty="0" err="1"/>
              <a:t>Calculated</a:t>
            </a:r>
            <a:r>
              <a:rPr lang="fr-FR" sz="2400" dirty="0"/>
              <a:t> </a:t>
            </a:r>
            <a:r>
              <a:rPr lang="fr-FR" sz="2400" dirty="0" err="1"/>
              <a:t>Members</a:t>
            </a:r>
            <a:r>
              <a:rPr lang="fr-FR" sz="2400" dirty="0"/>
              <a:t> – MDX </a:t>
            </a:r>
            <a:r>
              <a:rPr lang="fr-FR" sz="2400" dirty="0" err="1"/>
              <a:t>query</a:t>
            </a:r>
            <a:r>
              <a:rPr lang="fr-FR" sz="2400" dirty="0"/>
              <a:t> - Drill-</a:t>
            </a:r>
            <a:r>
              <a:rPr lang="fr-FR" sz="2400" dirty="0" err="1"/>
              <a:t>through</a:t>
            </a:r>
            <a:r>
              <a:rPr lang="fr-FR" sz="2400" dirty="0"/>
              <a:t> Action - </a:t>
            </a:r>
            <a:r>
              <a:rPr lang="fr-FR" sz="2400" dirty="0" err="1"/>
              <a:t>Implementing</a:t>
            </a:r>
            <a:r>
              <a:rPr lang="fr-FR" sz="2400" dirty="0"/>
              <a:t> Perspectives </a:t>
            </a:r>
          </a:p>
        </p:txBody>
      </p:sp>
      <p:sp>
        <p:nvSpPr>
          <p:cNvPr id="4" name="Espace réservé du numéro de diapositive 3">
            <a:extLst>
              <a:ext uri="{FF2B5EF4-FFF2-40B4-BE49-F238E27FC236}">
                <a16:creationId xmlns:a16="http://schemas.microsoft.com/office/drawing/2014/main" id="{67FF6D33-92F7-485B-8E3F-858DC28B177F}"/>
              </a:ext>
            </a:extLst>
          </p:cNvPr>
          <p:cNvSpPr>
            <a:spLocks noGrp="1"/>
          </p:cNvSpPr>
          <p:nvPr>
            <p:ph type="sldNum" sz="quarter" idx="12"/>
          </p:nvPr>
        </p:nvSpPr>
        <p:spPr/>
        <p:txBody>
          <a:bodyPr/>
          <a:lstStyle/>
          <a:p>
            <a:fld id="{CA023DE9-D4F1-46C8-AA55-2918A9F7D5BD}" type="slidenum">
              <a:rPr lang="en-US" smtClean="0"/>
              <a:t>72</a:t>
            </a:fld>
            <a:endParaRPr lang="en-US"/>
          </a:p>
        </p:txBody>
      </p:sp>
      <p:pic>
        <p:nvPicPr>
          <p:cNvPr id="2050" name="Picture 2" descr="Interface utilisateur du Concepteur de requêtes MDX Analysis Services - SQL  Server Reporting Services (SSRS) | Microsoft Learn">
            <a:extLst>
              <a:ext uri="{FF2B5EF4-FFF2-40B4-BE49-F238E27FC236}">
                <a16:creationId xmlns:a16="http://schemas.microsoft.com/office/drawing/2014/main" id="{F30FD480-62EB-4EB2-928F-C44B32AC0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45" y="1854993"/>
            <a:ext cx="5114101" cy="314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158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6C283DD-4D88-4CD2-90DC-01698A487F9D}"/>
              </a:ext>
            </a:extLst>
          </p:cNvPr>
          <p:cNvPicPr>
            <a:picLocks noChangeAspect="1"/>
          </p:cNvPicPr>
          <p:nvPr/>
        </p:nvPicPr>
        <p:blipFill>
          <a:blip r:embed="rId2"/>
          <a:stretch>
            <a:fillRect/>
          </a:stretch>
        </p:blipFill>
        <p:spPr>
          <a:xfrm>
            <a:off x="579549" y="1252213"/>
            <a:ext cx="9629104" cy="4873140"/>
          </a:xfrm>
          <a:prstGeom prst="rect">
            <a:avLst/>
          </a:prstGeom>
        </p:spPr>
      </p:pic>
      <p:sp>
        <p:nvSpPr>
          <p:cNvPr id="5" name="Titre 4">
            <a:extLst>
              <a:ext uri="{FF2B5EF4-FFF2-40B4-BE49-F238E27FC236}">
                <a16:creationId xmlns:a16="http://schemas.microsoft.com/office/drawing/2014/main" id="{D1BCF2CD-26FE-4C03-99DE-96D77EDADD84}"/>
              </a:ext>
            </a:extLst>
          </p:cNvPr>
          <p:cNvSpPr>
            <a:spLocks noGrp="1"/>
          </p:cNvSpPr>
          <p:nvPr>
            <p:ph type="title"/>
          </p:nvPr>
        </p:nvSpPr>
        <p:spPr>
          <a:xfrm>
            <a:off x="706880" y="400154"/>
            <a:ext cx="5092906" cy="663262"/>
          </a:xfrm>
        </p:spPr>
        <p:txBody>
          <a:bodyPr>
            <a:normAutofit/>
          </a:bodyPr>
          <a:lstStyle/>
          <a:p>
            <a:r>
              <a:rPr lang="en-US" b="1" dirty="0">
                <a:solidFill>
                  <a:schemeClr val="accent3"/>
                </a:solidFill>
              </a:rPr>
              <a:t>Using KPI</a:t>
            </a:r>
            <a:endParaRPr lang="fr-FR" dirty="0">
              <a:solidFill>
                <a:schemeClr val="accent3"/>
              </a:solidFill>
            </a:endParaRPr>
          </a:p>
        </p:txBody>
      </p:sp>
      <p:sp>
        <p:nvSpPr>
          <p:cNvPr id="4" name="Espace réservé du numéro de diapositive 3">
            <a:extLst>
              <a:ext uri="{FF2B5EF4-FFF2-40B4-BE49-F238E27FC236}">
                <a16:creationId xmlns:a16="http://schemas.microsoft.com/office/drawing/2014/main" id="{67FF6D33-92F7-485B-8E3F-858DC28B177F}"/>
              </a:ext>
            </a:extLst>
          </p:cNvPr>
          <p:cNvSpPr>
            <a:spLocks noGrp="1"/>
          </p:cNvSpPr>
          <p:nvPr>
            <p:ph type="sldNum" sz="quarter" idx="12"/>
          </p:nvPr>
        </p:nvSpPr>
        <p:spPr/>
        <p:txBody>
          <a:bodyPr/>
          <a:lstStyle/>
          <a:p>
            <a:fld id="{CA023DE9-D4F1-46C8-AA55-2918A9F7D5BD}" type="slidenum">
              <a:rPr lang="en-US" smtClean="0"/>
              <a:t>73</a:t>
            </a:fld>
            <a:endParaRPr lang="en-US"/>
          </a:p>
        </p:txBody>
      </p:sp>
      <p:sp>
        <p:nvSpPr>
          <p:cNvPr id="8" name="Rectangle 7">
            <a:extLst>
              <a:ext uri="{FF2B5EF4-FFF2-40B4-BE49-F238E27FC236}">
                <a16:creationId xmlns:a16="http://schemas.microsoft.com/office/drawing/2014/main" id="{DB8DA589-549A-4C35-BBBC-346F8976B1EE}"/>
              </a:ext>
            </a:extLst>
          </p:cNvPr>
          <p:cNvSpPr/>
          <p:nvPr/>
        </p:nvSpPr>
        <p:spPr>
          <a:xfrm>
            <a:off x="4120511" y="5515055"/>
            <a:ext cx="7070228" cy="12205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rgbClr val="E90F19"/>
                </a:solidFill>
              </a:rPr>
              <a:t>CASE </a:t>
            </a:r>
          </a:p>
          <a:p>
            <a:r>
              <a:rPr lang="en-US" sz="1600" dirty="0">
                <a:solidFill>
                  <a:srgbClr val="E90F19"/>
                </a:solidFill>
              </a:rPr>
              <a:t>WHEN </a:t>
            </a:r>
            <a:r>
              <a:rPr lang="en-US" sz="1600" dirty="0" err="1">
                <a:solidFill>
                  <a:srgbClr val="E90F19"/>
                </a:solidFill>
              </a:rPr>
              <a:t>koivalue</a:t>
            </a:r>
            <a:r>
              <a:rPr lang="en-US" sz="1600" dirty="0">
                <a:solidFill>
                  <a:srgbClr val="E90F19"/>
                </a:solidFill>
              </a:rPr>
              <a:t>("</a:t>
            </a:r>
            <a:r>
              <a:rPr lang="en-US" sz="1600" dirty="0" err="1">
                <a:solidFill>
                  <a:srgbClr val="E90F19"/>
                </a:solidFill>
              </a:rPr>
              <a:t>salesGrowthKPI</a:t>
            </a:r>
            <a:r>
              <a:rPr lang="en-US" sz="1600" dirty="0">
                <a:solidFill>
                  <a:srgbClr val="E90F19"/>
                </a:solidFill>
              </a:rPr>
              <a:t>") &lt; </a:t>
            </a:r>
            <a:r>
              <a:rPr lang="en-US" sz="1600" dirty="0" err="1">
                <a:solidFill>
                  <a:srgbClr val="E90F19"/>
                </a:solidFill>
              </a:rPr>
              <a:t>kpigoal</a:t>
            </a:r>
            <a:r>
              <a:rPr lang="en-US" sz="1600" dirty="0">
                <a:solidFill>
                  <a:srgbClr val="E90F19"/>
                </a:solidFill>
              </a:rPr>
              <a:t> ("</a:t>
            </a:r>
            <a:r>
              <a:rPr lang="en-US" sz="1600" dirty="0" err="1">
                <a:solidFill>
                  <a:srgbClr val="E90F19"/>
                </a:solidFill>
              </a:rPr>
              <a:t>salesGrowthKPI</a:t>
            </a:r>
            <a:r>
              <a:rPr lang="en-US" sz="1600" dirty="0">
                <a:solidFill>
                  <a:srgbClr val="E90F19"/>
                </a:solidFill>
              </a:rPr>
              <a:t>") THEN -1</a:t>
            </a:r>
          </a:p>
          <a:p>
            <a:r>
              <a:rPr lang="en-US" sz="1600" dirty="0">
                <a:solidFill>
                  <a:srgbClr val="E90F19"/>
                </a:solidFill>
              </a:rPr>
              <a:t>WHEN </a:t>
            </a:r>
            <a:r>
              <a:rPr lang="en-US" sz="1600" dirty="0" err="1">
                <a:solidFill>
                  <a:srgbClr val="E90F19"/>
                </a:solidFill>
              </a:rPr>
              <a:t>koivalue</a:t>
            </a:r>
            <a:r>
              <a:rPr lang="en-US" sz="1600" dirty="0">
                <a:solidFill>
                  <a:srgbClr val="E90F19"/>
                </a:solidFill>
              </a:rPr>
              <a:t>("</a:t>
            </a:r>
            <a:r>
              <a:rPr lang="en-US" sz="1600" dirty="0" err="1">
                <a:solidFill>
                  <a:srgbClr val="E90F19"/>
                </a:solidFill>
              </a:rPr>
              <a:t>salesGrowthKPI</a:t>
            </a:r>
            <a:r>
              <a:rPr lang="en-US" sz="1600" dirty="0">
                <a:solidFill>
                  <a:srgbClr val="E90F19"/>
                </a:solidFill>
              </a:rPr>
              <a:t>") &gt; </a:t>
            </a:r>
            <a:r>
              <a:rPr lang="en-US" sz="1600" dirty="0" err="1">
                <a:solidFill>
                  <a:srgbClr val="E90F19"/>
                </a:solidFill>
              </a:rPr>
              <a:t>kpigoal</a:t>
            </a:r>
            <a:r>
              <a:rPr lang="en-US" sz="1600" dirty="0">
                <a:solidFill>
                  <a:srgbClr val="E90F19"/>
                </a:solidFill>
              </a:rPr>
              <a:t> ("</a:t>
            </a:r>
            <a:r>
              <a:rPr lang="en-US" sz="1600" dirty="0" err="1">
                <a:solidFill>
                  <a:srgbClr val="E90F19"/>
                </a:solidFill>
              </a:rPr>
              <a:t>salesGrowthKPI</a:t>
            </a:r>
            <a:r>
              <a:rPr lang="en-US" sz="1600" dirty="0">
                <a:solidFill>
                  <a:srgbClr val="E90F19"/>
                </a:solidFill>
              </a:rPr>
              <a:t>") THEN 1</a:t>
            </a:r>
          </a:p>
          <a:p>
            <a:r>
              <a:rPr lang="fr-FR" sz="1600" dirty="0">
                <a:solidFill>
                  <a:srgbClr val="E90F19"/>
                </a:solidFill>
              </a:rPr>
              <a:t>ELSE 0</a:t>
            </a:r>
          </a:p>
          <a:p>
            <a:r>
              <a:rPr lang="fr-FR" sz="1600" dirty="0">
                <a:solidFill>
                  <a:srgbClr val="E90F19"/>
                </a:solidFill>
              </a:rPr>
              <a:t>END</a:t>
            </a:r>
          </a:p>
        </p:txBody>
      </p:sp>
    </p:spTree>
    <p:extLst>
      <p:ext uri="{BB962C8B-B14F-4D97-AF65-F5344CB8AC3E}">
        <p14:creationId xmlns:p14="http://schemas.microsoft.com/office/powerpoint/2010/main" val="4083326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071D1F72-D204-4774-8B29-E876D4224661}"/>
              </a:ext>
            </a:extLst>
          </p:cNvPr>
          <p:cNvSpPr>
            <a:spLocks noGrp="1"/>
          </p:cNvSpPr>
          <p:nvPr>
            <p:ph type="body" sz="half" idx="2"/>
          </p:nvPr>
        </p:nvSpPr>
        <p:spPr>
          <a:xfrm>
            <a:off x="2056476" y="5163892"/>
            <a:ext cx="7126161" cy="502276"/>
          </a:xfrm>
        </p:spPr>
        <p:txBody>
          <a:bodyPr>
            <a:normAutofit lnSpcReduction="10000"/>
          </a:bodyPr>
          <a:lstStyle/>
          <a:p>
            <a:r>
              <a:rPr lang="fr-FR" sz="2800" dirty="0"/>
              <a:t>Etat de revenu Sales par département  </a:t>
            </a:r>
          </a:p>
        </p:txBody>
      </p:sp>
      <p:sp>
        <p:nvSpPr>
          <p:cNvPr id="5" name="Espace réservé du numéro de diapositive 4">
            <a:extLst>
              <a:ext uri="{FF2B5EF4-FFF2-40B4-BE49-F238E27FC236}">
                <a16:creationId xmlns:a16="http://schemas.microsoft.com/office/drawing/2014/main" id="{75987BF1-6184-41D4-A28D-B917E5013598}"/>
              </a:ext>
            </a:extLst>
          </p:cNvPr>
          <p:cNvSpPr>
            <a:spLocks noGrp="1"/>
          </p:cNvSpPr>
          <p:nvPr>
            <p:ph type="sldNum" sz="quarter" idx="12"/>
          </p:nvPr>
        </p:nvSpPr>
        <p:spPr/>
        <p:txBody>
          <a:bodyPr/>
          <a:lstStyle/>
          <a:p>
            <a:fld id="{CA023DE9-D4F1-46C8-AA55-2918A9F7D5BD}" type="slidenum">
              <a:rPr lang="en-US" smtClean="0"/>
              <a:t>74</a:t>
            </a:fld>
            <a:endParaRPr lang="en-US"/>
          </a:p>
        </p:txBody>
      </p:sp>
      <p:pic>
        <p:nvPicPr>
          <p:cNvPr id="9" name="Image 8">
            <a:extLst>
              <a:ext uri="{FF2B5EF4-FFF2-40B4-BE49-F238E27FC236}">
                <a16:creationId xmlns:a16="http://schemas.microsoft.com/office/drawing/2014/main" id="{88F5DE16-AE56-4CF9-84C7-B3313870480A}"/>
              </a:ext>
            </a:extLst>
          </p:cNvPr>
          <p:cNvPicPr>
            <a:picLocks noChangeAspect="1"/>
          </p:cNvPicPr>
          <p:nvPr/>
        </p:nvPicPr>
        <p:blipFill>
          <a:blip r:embed="rId2"/>
          <a:stretch>
            <a:fillRect/>
          </a:stretch>
        </p:blipFill>
        <p:spPr>
          <a:xfrm>
            <a:off x="695654" y="1712889"/>
            <a:ext cx="10800692" cy="3168203"/>
          </a:xfrm>
          <a:prstGeom prst="rect">
            <a:avLst/>
          </a:prstGeom>
        </p:spPr>
      </p:pic>
    </p:spTree>
    <p:extLst>
      <p:ext uri="{BB962C8B-B14F-4D97-AF65-F5344CB8AC3E}">
        <p14:creationId xmlns:p14="http://schemas.microsoft.com/office/powerpoint/2010/main" val="19836241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F5052C1-8CA8-49E1-B4FD-EC99E600E528}"/>
              </a:ext>
            </a:extLst>
          </p:cNvPr>
          <p:cNvSpPr>
            <a:spLocks noGrp="1"/>
          </p:cNvSpPr>
          <p:nvPr>
            <p:ph type="title"/>
          </p:nvPr>
        </p:nvSpPr>
        <p:spPr>
          <a:xfrm>
            <a:off x="749142" y="491354"/>
            <a:ext cx="9404723" cy="1400530"/>
          </a:xfrm>
        </p:spPr>
        <p:txBody>
          <a:bodyPr/>
          <a:lstStyle/>
          <a:p>
            <a:r>
              <a:rPr lang="en-US" dirty="0">
                <a:solidFill>
                  <a:schemeClr val="accent3"/>
                </a:solidFill>
              </a:rPr>
              <a:t>Create a Drill-through Action </a:t>
            </a:r>
          </a:p>
        </p:txBody>
      </p:sp>
      <p:sp>
        <p:nvSpPr>
          <p:cNvPr id="5" name="Espace réservé du numéro de diapositive 4">
            <a:extLst>
              <a:ext uri="{FF2B5EF4-FFF2-40B4-BE49-F238E27FC236}">
                <a16:creationId xmlns:a16="http://schemas.microsoft.com/office/drawing/2014/main" id="{4B50D568-F978-41D4-AB0F-2D5AB8F6BC54}"/>
              </a:ext>
            </a:extLst>
          </p:cNvPr>
          <p:cNvSpPr>
            <a:spLocks noGrp="1"/>
          </p:cNvSpPr>
          <p:nvPr>
            <p:ph type="sldNum" sz="quarter" idx="12"/>
          </p:nvPr>
        </p:nvSpPr>
        <p:spPr/>
        <p:txBody>
          <a:bodyPr/>
          <a:lstStyle/>
          <a:p>
            <a:fld id="{CA023DE9-D4F1-46C8-AA55-2918A9F7D5BD}" type="slidenum">
              <a:rPr lang="en-US" smtClean="0"/>
              <a:t>75</a:t>
            </a:fld>
            <a:endParaRPr lang="en-US"/>
          </a:p>
        </p:txBody>
      </p:sp>
      <p:pic>
        <p:nvPicPr>
          <p:cNvPr id="8" name="Image 7">
            <a:extLst>
              <a:ext uri="{FF2B5EF4-FFF2-40B4-BE49-F238E27FC236}">
                <a16:creationId xmlns:a16="http://schemas.microsoft.com/office/drawing/2014/main" id="{2323B841-C595-42ED-BCA8-827CA12A0E36}"/>
              </a:ext>
            </a:extLst>
          </p:cNvPr>
          <p:cNvPicPr>
            <a:picLocks noChangeAspect="1"/>
          </p:cNvPicPr>
          <p:nvPr/>
        </p:nvPicPr>
        <p:blipFill rotWithShape="1">
          <a:blip r:embed="rId2"/>
          <a:srcRect l="30765"/>
          <a:stretch/>
        </p:blipFill>
        <p:spPr>
          <a:xfrm>
            <a:off x="5783720" y="1891884"/>
            <a:ext cx="5659138" cy="3937268"/>
          </a:xfrm>
          <a:prstGeom prst="rect">
            <a:avLst/>
          </a:prstGeom>
        </p:spPr>
      </p:pic>
      <p:sp>
        <p:nvSpPr>
          <p:cNvPr id="10" name="Rectangle 2">
            <a:extLst>
              <a:ext uri="{FF2B5EF4-FFF2-40B4-BE49-F238E27FC236}">
                <a16:creationId xmlns:a16="http://schemas.microsoft.com/office/drawing/2014/main" id="{62C07809-A13D-4ECE-891A-5B35C2919707}"/>
              </a:ext>
            </a:extLst>
          </p:cNvPr>
          <p:cNvSpPr>
            <a:spLocks noChangeArrowheads="1"/>
          </p:cNvSpPr>
          <p:nvPr/>
        </p:nvSpPr>
        <p:spPr bwMode="auto">
          <a:xfrm>
            <a:off x="749142" y="1842331"/>
            <a:ext cx="502026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chemeClr val="tx1"/>
                </a:solidFill>
                <a:effectLst/>
                <a:latin typeface="Söhne"/>
              </a:rPr>
              <a:t>En utilisant les actions de forage dans SSAS, vous pouvez fournir aux utilisateurs la possibilité d'explorer les données détaillées associées à des agrégats spécifiques dans un cube. Cela améliore leur capacité d'analyse en leur permettant d'accéder aux informations spécifiques qui sous-tendent les agrégats et les valeurs résumées dans le cube.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2400" b="0" i="0" u="none" strike="noStrike" cap="none" normalizeH="0" baseline="0" dirty="0">
                <a:ln>
                  <a:noFill/>
                </a:ln>
                <a:solidFill>
                  <a:schemeClr val="tx1"/>
                </a:solidFill>
                <a:effectLst/>
              </a:rPr>
            </a:b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80063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F5052C1-8CA8-49E1-B4FD-EC99E600E528}"/>
              </a:ext>
            </a:extLst>
          </p:cNvPr>
          <p:cNvSpPr>
            <a:spLocks noGrp="1"/>
          </p:cNvSpPr>
          <p:nvPr>
            <p:ph type="title"/>
          </p:nvPr>
        </p:nvSpPr>
        <p:spPr>
          <a:xfrm>
            <a:off x="774900" y="679572"/>
            <a:ext cx="9404723" cy="1400530"/>
          </a:xfrm>
        </p:spPr>
        <p:txBody>
          <a:bodyPr/>
          <a:lstStyle/>
          <a:p>
            <a:r>
              <a:rPr lang="en-US" dirty="0">
                <a:solidFill>
                  <a:schemeClr val="accent3"/>
                </a:solidFill>
              </a:rPr>
              <a:t>Browse a Drill-through Action </a:t>
            </a:r>
          </a:p>
        </p:txBody>
      </p:sp>
      <p:sp>
        <p:nvSpPr>
          <p:cNvPr id="5" name="Espace réservé du numéro de diapositive 4">
            <a:extLst>
              <a:ext uri="{FF2B5EF4-FFF2-40B4-BE49-F238E27FC236}">
                <a16:creationId xmlns:a16="http://schemas.microsoft.com/office/drawing/2014/main" id="{4B50D568-F978-41D4-AB0F-2D5AB8F6BC54}"/>
              </a:ext>
            </a:extLst>
          </p:cNvPr>
          <p:cNvSpPr>
            <a:spLocks noGrp="1"/>
          </p:cNvSpPr>
          <p:nvPr>
            <p:ph type="sldNum" sz="quarter" idx="12"/>
          </p:nvPr>
        </p:nvSpPr>
        <p:spPr/>
        <p:txBody>
          <a:bodyPr/>
          <a:lstStyle/>
          <a:p>
            <a:fld id="{CA023DE9-D4F1-46C8-AA55-2918A9F7D5BD}" type="slidenum">
              <a:rPr lang="en-US" smtClean="0"/>
              <a:t>76</a:t>
            </a:fld>
            <a:endParaRPr lang="en-US"/>
          </a:p>
        </p:txBody>
      </p:sp>
      <p:pic>
        <p:nvPicPr>
          <p:cNvPr id="2" name="Image 1">
            <a:extLst>
              <a:ext uri="{FF2B5EF4-FFF2-40B4-BE49-F238E27FC236}">
                <a16:creationId xmlns:a16="http://schemas.microsoft.com/office/drawing/2014/main" id="{E113F957-2822-477E-A922-200CCE67087C}"/>
              </a:ext>
            </a:extLst>
          </p:cNvPr>
          <p:cNvPicPr>
            <a:picLocks noChangeAspect="1"/>
          </p:cNvPicPr>
          <p:nvPr/>
        </p:nvPicPr>
        <p:blipFill>
          <a:blip r:embed="rId2"/>
          <a:stretch>
            <a:fillRect/>
          </a:stretch>
        </p:blipFill>
        <p:spPr>
          <a:xfrm>
            <a:off x="5628067" y="1925554"/>
            <a:ext cx="4809133" cy="4375523"/>
          </a:xfrm>
          <a:prstGeom prst="rect">
            <a:avLst/>
          </a:prstGeom>
        </p:spPr>
      </p:pic>
      <p:pic>
        <p:nvPicPr>
          <p:cNvPr id="4" name="Image 3">
            <a:extLst>
              <a:ext uri="{FF2B5EF4-FFF2-40B4-BE49-F238E27FC236}">
                <a16:creationId xmlns:a16="http://schemas.microsoft.com/office/drawing/2014/main" id="{06734F23-5D40-40F8-A550-0CE12F55547E}"/>
              </a:ext>
            </a:extLst>
          </p:cNvPr>
          <p:cNvPicPr>
            <a:picLocks noChangeAspect="1"/>
          </p:cNvPicPr>
          <p:nvPr/>
        </p:nvPicPr>
        <p:blipFill rotWithShape="1">
          <a:blip r:embed="rId3"/>
          <a:srcRect t="-861" r="73380"/>
          <a:stretch/>
        </p:blipFill>
        <p:spPr>
          <a:xfrm>
            <a:off x="1444601" y="1930994"/>
            <a:ext cx="3513592" cy="4375524"/>
          </a:xfrm>
          <a:prstGeom prst="rect">
            <a:avLst/>
          </a:prstGeom>
        </p:spPr>
      </p:pic>
    </p:spTree>
    <p:extLst>
      <p:ext uri="{BB962C8B-B14F-4D97-AF65-F5344CB8AC3E}">
        <p14:creationId xmlns:p14="http://schemas.microsoft.com/office/powerpoint/2010/main" val="1778070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4F87D-FAD9-4931-9742-FC5D7844DA82}"/>
              </a:ext>
            </a:extLst>
          </p:cNvPr>
          <p:cNvSpPr>
            <a:spLocks noGrp="1"/>
          </p:cNvSpPr>
          <p:nvPr>
            <p:ph type="title"/>
          </p:nvPr>
        </p:nvSpPr>
        <p:spPr/>
        <p:txBody>
          <a:bodyPr/>
          <a:lstStyle/>
          <a:p>
            <a:r>
              <a:rPr lang="fr-FR" dirty="0">
                <a:solidFill>
                  <a:schemeClr val="accent3"/>
                </a:solidFill>
              </a:rPr>
              <a:t>1. </a:t>
            </a:r>
            <a:r>
              <a:rPr lang="fr-FR" dirty="0" err="1">
                <a:solidFill>
                  <a:schemeClr val="accent3"/>
                </a:solidFill>
              </a:rPr>
              <a:t>Create</a:t>
            </a:r>
            <a:r>
              <a:rPr lang="fr-FR" dirty="0">
                <a:solidFill>
                  <a:schemeClr val="accent3"/>
                </a:solidFill>
              </a:rPr>
              <a:t> Perspectives </a:t>
            </a:r>
          </a:p>
        </p:txBody>
      </p:sp>
      <p:sp>
        <p:nvSpPr>
          <p:cNvPr id="4" name="Espace réservé du numéro de diapositive 3">
            <a:extLst>
              <a:ext uri="{FF2B5EF4-FFF2-40B4-BE49-F238E27FC236}">
                <a16:creationId xmlns:a16="http://schemas.microsoft.com/office/drawing/2014/main" id="{274869E3-CFB5-4075-B042-692A6410C43C}"/>
              </a:ext>
            </a:extLst>
          </p:cNvPr>
          <p:cNvSpPr>
            <a:spLocks noGrp="1"/>
          </p:cNvSpPr>
          <p:nvPr>
            <p:ph type="sldNum" sz="quarter" idx="12"/>
          </p:nvPr>
        </p:nvSpPr>
        <p:spPr/>
        <p:txBody>
          <a:bodyPr/>
          <a:lstStyle/>
          <a:p>
            <a:fld id="{CA023DE9-D4F1-46C8-AA55-2918A9F7D5BD}" type="slidenum">
              <a:rPr lang="en-US" smtClean="0"/>
              <a:t>77</a:t>
            </a:fld>
            <a:endParaRPr lang="en-US"/>
          </a:p>
        </p:txBody>
      </p:sp>
      <p:pic>
        <p:nvPicPr>
          <p:cNvPr id="5" name="Image 4">
            <a:extLst>
              <a:ext uri="{FF2B5EF4-FFF2-40B4-BE49-F238E27FC236}">
                <a16:creationId xmlns:a16="http://schemas.microsoft.com/office/drawing/2014/main" id="{4D04E15F-6020-45EA-A2B5-CC44B9A5F7BF}"/>
              </a:ext>
            </a:extLst>
          </p:cNvPr>
          <p:cNvPicPr>
            <a:picLocks noChangeAspect="1"/>
          </p:cNvPicPr>
          <p:nvPr/>
        </p:nvPicPr>
        <p:blipFill>
          <a:blip r:embed="rId2"/>
          <a:stretch>
            <a:fillRect/>
          </a:stretch>
        </p:blipFill>
        <p:spPr>
          <a:xfrm>
            <a:off x="646111" y="1986888"/>
            <a:ext cx="6257188" cy="4058871"/>
          </a:xfrm>
          <a:prstGeom prst="rect">
            <a:avLst/>
          </a:prstGeom>
        </p:spPr>
      </p:pic>
      <p:pic>
        <p:nvPicPr>
          <p:cNvPr id="6" name="Image 5">
            <a:extLst>
              <a:ext uri="{FF2B5EF4-FFF2-40B4-BE49-F238E27FC236}">
                <a16:creationId xmlns:a16="http://schemas.microsoft.com/office/drawing/2014/main" id="{9F9EC2AF-747B-4D61-9F8B-57C891DF21E4}"/>
              </a:ext>
            </a:extLst>
          </p:cNvPr>
          <p:cNvPicPr>
            <a:picLocks noChangeAspect="1"/>
          </p:cNvPicPr>
          <p:nvPr/>
        </p:nvPicPr>
        <p:blipFill rotWithShape="1">
          <a:blip r:embed="rId2"/>
          <a:srcRect l="31285" t="12341" r="44222" b="79727"/>
          <a:stretch/>
        </p:blipFill>
        <p:spPr>
          <a:xfrm>
            <a:off x="5574120" y="3429000"/>
            <a:ext cx="5971769" cy="1254574"/>
          </a:xfrm>
          <a:prstGeom prst="rect">
            <a:avLst/>
          </a:prstGeom>
        </p:spPr>
      </p:pic>
    </p:spTree>
    <p:extLst>
      <p:ext uri="{BB962C8B-B14F-4D97-AF65-F5344CB8AC3E}">
        <p14:creationId xmlns:p14="http://schemas.microsoft.com/office/powerpoint/2010/main" val="26689839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4F87D-FAD9-4931-9742-FC5D7844DA82}"/>
              </a:ext>
            </a:extLst>
          </p:cNvPr>
          <p:cNvSpPr>
            <a:spLocks noGrp="1"/>
          </p:cNvSpPr>
          <p:nvPr>
            <p:ph type="title"/>
          </p:nvPr>
        </p:nvSpPr>
        <p:spPr/>
        <p:txBody>
          <a:bodyPr/>
          <a:lstStyle/>
          <a:p>
            <a:r>
              <a:rPr lang="fr-FR" dirty="0">
                <a:solidFill>
                  <a:schemeClr val="accent3"/>
                </a:solidFill>
              </a:rPr>
              <a:t>2. </a:t>
            </a:r>
            <a:r>
              <a:rPr lang="fr-FR" dirty="0" err="1">
                <a:solidFill>
                  <a:schemeClr val="accent3"/>
                </a:solidFill>
              </a:rPr>
              <a:t>Browse</a:t>
            </a:r>
            <a:r>
              <a:rPr lang="fr-FR" dirty="0">
                <a:solidFill>
                  <a:schemeClr val="accent3"/>
                </a:solidFill>
              </a:rPr>
              <a:t> Perspectives </a:t>
            </a:r>
          </a:p>
        </p:txBody>
      </p:sp>
      <p:sp>
        <p:nvSpPr>
          <p:cNvPr id="4" name="Espace réservé du numéro de diapositive 3">
            <a:extLst>
              <a:ext uri="{FF2B5EF4-FFF2-40B4-BE49-F238E27FC236}">
                <a16:creationId xmlns:a16="http://schemas.microsoft.com/office/drawing/2014/main" id="{274869E3-CFB5-4075-B042-692A6410C43C}"/>
              </a:ext>
            </a:extLst>
          </p:cNvPr>
          <p:cNvSpPr>
            <a:spLocks noGrp="1"/>
          </p:cNvSpPr>
          <p:nvPr>
            <p:ph type="sldNum" sz="quarter" idx="12"/>
          </p:nvPr>
        </p:nvSpPr>
        <p:spPr/>
        <p:txBody>
          <a:bodyPr/>
          <a:lstStyle/>
          <a:p>
            <a:fld id="{CA023DE9-D4F1-46C8-AA55-2918A9F7D5BD}" type="slidenum">
              <a:rPr lang="en-US" smtClean="0"/>
              <a:t>78</a:t>
            </a:fld>
            <a:endParaRPr lang="en-US"/>
          </a:p>
        </p:txBody>
      </p:sp>
      <p:pic>
        <p:nvPicPr>
          <p:cNvPr id="3" name="Image 2">
            <a:extLst>
              <a:ext uri="{FF2B5EF4-FFF2-40B4-BE49-F238E27FC236}">
                <a16:creationId xmlns:a16="http://schemas.microsoft.com/office/drawing/2014/main" id="{AC39AC07-A730-416A-97F7-F1E62E8F48E5}"/>
              </a:ext>
            </a:extLst>
          </p:cNvPr>
          <p:cNvPicPr>
            <a:picLocks noChangeAspect="1"/>
          </p:cNvPicPr>
          <p:nvPr/>
        </p:nvPicPr>
        <p:blipFill>
          <a:blip r:embed="rId2"/>
          <a:stretch>
            <a:fillRect/>
          </a:stretch>
        </p:blipFill>
        <p:spPr>
          <a:xfrm>
            <a:off x="4318550" y="1640038"/>
            <a:ext cx="3619500" cy="3781425"/>
          </a:xfrm>
          <a:prstGeom prst="rect">
            <a:avLst/>
          </a:prstGeom>
        </p:spPr>
      </p:pic>
      <p:pic>
        <p:nvPicPr>
          <p:cNvPr id="6" name="Image 5">
            <a:extLst>
              <a:ext uri="{FF2B5EF4-FFF2-40B4-BE49-F238E27FC236}">
                <a16:creationId xmlns:a16="http://schemas.microsoft.com/office/drawing/2014/main" id="{6713A550-269D-493E-8C68-6D3A89BF5065}"/>
              </a:ext>
            </a:extLst>
          </p:cNvPr>
          <p:cNvPicPr>
            <a:picLocks noChangeAspect="1"/>
          </p:cNvPicPr>
          <p:nvPr/>
        </p:nvPicPr>
        <p:blipFill>
          <a:blip r:embed="rId3"/>
          <a:stretch>
            <a:fillRect/>
          </a:stretch>
        </p:blipFill>
        <p:spPr>
          <a:xfrm>
            <a:off x="8111272" y="1640038"/>
            <a:ext cx="3619500" cy="3781424"/>
          </a:xfrm>
          <a:prstGeom prst="rect">
            <a:avLst/>
          </a:prstGeom>
        </p:spPr>
      </p:pic>
      <p:pic>
        <p:nvPicPr>
          <p:cNvPr id="5" name="Image 4">
            <a:extLst>
              <a:ext uri="{FF2B5EF4-FFF2-40B4-BE49-F238E27FC236}">
                <a16:creationId xmlns:a16="http://schemas.microsoft.com/office/drawing/2014/main" id="{41E886E7-A4F5-43C7-8FA8-527906CF6796}"/>
              </a:ext>
            </a:extLst>
          </p:cNvPr>
          <p:cNvPicPr>
            <a:picLocks noChangeAspect="1"/>
          </p:cNvPicPr>
          <p:nvPr/>
        </p:nvPicPr>
        <p:blipFill>
          <a:blip r:embed="rId4"/>
          <a:stretch>
            <a:fillRect/>
          </a:stretch>
        </p:blipFill>
        <p:spPr>
          <a:xfrm>
            <a:off x="432326" y="1636144"/>
            <a:ext cx="3734165" cy="3785318"/>
          </a:xfrm>
          <a:prstGeom prst="rect">
            <a:avLst/>
          </a:prstGeom>
        </p:spPr>
      </p:pic>
    </p:spTree>
    <p:extLst>
      <p:ext uri="{BB962C8B-B14F-4D97-AF65-F5344CB8AC3E}">
        <p14:creationId xmlns:p14="http://schemas.microsoft.com/office/powerpoint/2010/main" val="31962342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348CFF3-32CE-4610-BD9A-67EACD50B8DE}"/>
              </a:ext>
            </a:extLst>
          </p:cNvPr>
          <p:cNvSpPr>
            <a:spLocks noGrp="1"/>
          </p:cNvSpPr>
          <p:nvPr>
            <p:ph type="sldNum" sz="quarter" idx="12"/>
          </p:nvPr>
        </p:nvSpPr>
        <p:spPr/>
        <p:txBody>
          <a:bodyPr/>
          <a:lstStyle/>
          <a:p>
            <a:fld id="{CA023DE9-D4F1-46C8-AA55-2918A9F7D5BD}" type="slidenum">
              <a:rPr lang="en-US" smtClean="0"/>
              <a:t>79</a:t>
            </a:fld>
            <a:endParaRPr lang="en-US"/>
          </a:p>
        </p:txBody>
      </p:sp>
      <p:pic>
        <p:nvPicPr>
          <p:cNvPr id="7172" name="Picture 4" descr="Images de Merci Pour Votre Attention – Téléchargement gratuit sur Freepik">
            <a:extLst>
              <a:ext uri="{FF2B5EF4-FFF2-40B4-BE49-F238E27FC236}">
                <a16:creationId xmlns:a16="http://schemas.microsoft.com/office/drawing/2014/main" id="{D4B5B5C5-CDDA-407A-936B-D3A79E72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70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91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0FBD7-088F-4AD1-95AB-6D59A35D044A}"/>
              </a:ext>
            </a:extLst>
          </p:cNvPr>
          <p:cNvSpPr>
            <a:spLocks noGrp="1"/>
          </p:cNvSpPr>
          <p:nvPr>
            <p:ph idx="1"/>
          </p:nvPr>
        </p:nvSpPr>
        <p:spPr>
          <a:xfrm>
            <a:off x="828140" y="1571873"/>
            <a:ext cx="10535719" cy="3656950"/>
          </a:xfrm>
        </p:spPr>
        <p:txBody>
          <a:bodyPr>
            <a:noAutofit/>
          </a:bodyPr>
          <a:lstStyle/>
          <a:p>
            <a:pPr marL="0" indent="0">
              <a:buNone/>
            </a:pPr>
            <a:r>
              <a:rPr lang="fr-FR" sz="2400" b="1" dirty="0">
                <a:solidFill>
                  <a:srgbClr val="FFC000"/>
                </a:solidFill>
              </a:rPr>
              <a:t>Les mesures que vous pouvez obtenir à partir des tables de la base de données pour la société Toyota Tunisie :</a:t>
            </a:r>
          </a:p>
          <a:p>
            <a:pPr marL="0" indent="0">
              <a:buNone/>
            </a:pPr>
            <a:r>
              <a:rPr lang="fr-FR" dirty="0"/>
              <a:t>- Les 3 premières voitures en fonction du nombre de demandes d'entretien pour une année et un lieu donnés )</a:t>
            </a:r>
          </a:p>
          <a:p>
            <a:pPr marL="0" indent="0">
              <a:buNone/>
            </a:pPr>
            <a:r>
              <a:rPr lang="fr-FR" dirty="0"/>
              <a:t>- les bénéfices de Toyota provenant de la vente et la maintenance de véhicules pour chaque année</a:t>
            </a:r>
          </a:p>
          <a:p>
            <a:pPr marL="0" indent="0">
              <a:buNone/>
            </a:pPr>
            <a:r>
              <a:rPr lang="fr-FR" dirty="0"/>
              <a:t>- les bénéfices de la société Toyota pour chaque année et par chaque city</a:t>
            </a:r>
          </a:p>
          <a:p>
            <a:pPr marL="0" indent="0">
              <a:buNone/>
            </a:pPr>
            <a:r>
              <a:rPr lang="fr-FR" dirty="0"/>
              <a:t>- les bénéfices de la société Toyota pour chaque type de voiture en 2022 .</a:t>
            </a:r>
          </a:p>
          <a:p>
            <a:pPr marL="0" indent="0">
              <a:buNone/>
            </a:pPr>
            <a:r>
              <a:rPr lang="fr-FR" dirty="0"/>
              <a:t>- les nombres des voitures vendues par chaque type et par année</a:t>
            </a:r>
          </a:p>
        </p:txBody>
      </p:sp>
      <p:sp>
        <p:nvSpPr>
          <p:cNvPr id="4" name="Espace réservé du numéro de diapositive 3">
            <a:extLst>
              <a:ext uri="{FF2B5EF4-FFF2-40B4-BE49-F238E27FC236}">
                <a16:creationId xmlns:a16="http://schemas.microsoft.com/office/drawing/2014/main" id="{490030C2-B2DE-4D26-B58D-1EF626EC98F7}"/>
              </a:ext>
            </a:extLst>
          </p:cNvPr>
          <p:cNvSpPr>
            <a:spLocks noGrp="1"/>
          </p:cNvSpPr>
          <p:nvPr>
            <p:ph type="sldNum" sz="quarter" idx="12"/>
          </p:nvPr>
        </p:nvSpPr>
        <p:spPr>
          <a:xfrm>
            <a:off x="10361332" y="6036"/>
            <a:ext cx="838199" cy="767687"/>
          </a:xfrm>
        </p:spPr>
        <p:txBody>
          <a:bodyPr/>
          <a:lstStyle/>
          <a:p>
            <a:fld id="{CA023DE9-D4F1-46C8-AA55-2918A9F7D5BD}" type="slidenum">
              <a:rPr lang="en-US" smtClean="0"/>
              <a:t>8</a:t>
            </a:fld>
            <a:endParaRPr lang="en-US" dirty="0"/>
          </a:p>
        </p:txBody>
      </p:sp>
    </p:spTree>
    <p:extLst>
      <p:ext uri="{BB962C8B-B14F-4D97-AF65-F5344CB8AC3E}">
        <p14:creationId xmlns:p14="http://schemas.microsoft.com/office/powerpoint/2010/main" val="2551670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0FBD7-088F-4AD1-95AB-6D59A35D044A}"/>
              </a:ext>
            </a:extLst>
          </p:cNvPr>
          <p:cNvSpPr>
            <a:spLocks noGrp="1"/>
          </p:cNvSpPr>
          <p:nvPr>
            <p:ph idx="1"/>
          </p:nvPr>
        </p:nvSpPr>
        <p:spPr>
          <a:xfrm>
            <a:off x="557683" y="1236372"/>
            <a:ext cx="10535719" cy="4713668"/>
          </a:xfrm>
        </p:spPr>
        <p:txBody>
          <a:bodyPr>
            <a:noAutofit/>
          </a:bodyPr>
          <a:lstStyle/>
          <a:p>
            <a:pPr marL="0" indent="0">
              <a:buNone/>
            </a:pPr>
            <a:r>
              <a:rPr lang="fr-FR" sz="2200" dirty="0"/>
              <a:t>- les 10 premiers clients en fonction du chiffre d'affaires pour une année et un lieu donnés.</a:t>
            </a:r>
          </a:p>
          <a:p>
            <a:pPr marL="0" indent="0">
              <a:buNone/>
            </a:pPr>
            <a:r>
              <a:rPr lang="fr-FR" sz="2200" dirty="0"/>
              <a:t>- les revenus de la société Toyota pour chaque type de voiture </a:t>
            </a:r>
          </a:p>
          <a:p>
            <a:pPr marL="0" indent="0">
              <a:buNone/>
            </a:pPr>
            <a:r>
              <a:rPr lang="fr-FR" sz="2200" dirty="0"/>
              <a:t>- les revenus de la société Toyota pour chaque type de voiture en Hammamet </a:t>
            </a:r>
          </a:p>
          <a:p>
            <a:pPr marL="0" indent="0">
              <a:buNone/>
            </a:pPr>
            <a:r>
              <a:rPr lang="fr-FR" sz="2200" dirty="0"/>
              <a:t>- les dépenses de voitures vendues par chaque année</a:t>
            </a:r>
          </a:p>
          <a:p>
            <a:pPr marL="0" indent="0">
              <a:buNone/>
            </a:pPr>
            <a:r>
              <a:rPr lang="fr-FR" sz="2200" dirty="0"/>
              <a:t>- les revenus des voitures vendues par chaque type mais uniquement pour Nabeul &amp; Tunis </a:t>
            </a:r>
          </a:p>
          <a:p>
            <a:pPr marL="0" indent="0">
              <a:buNone/>
            </a:pPr>
            <a:r>
              <a:rPr lang="fr-FR" sz="2200" dirty="0"/>
              <a:t>- les revenus de voitures vendues par chaque type de voiture et avec un revenu &gt; 0 .</a:t>
            </a:r>
          </a:p>
          <a:p>
            <a:pPr marL="0" indent="0">
              <a:buNone/>
            </a:pPr>
            <a:r>
              <a:rPr lang="fr-FR" sz="2200" dirty="0"/>
              <a:t>- le </a:t>
            </a:r>
            <a:r>
              <a:rPr lang="fr-FR" sz="2200" dirty="0" err="1"/>
              <a:t>depance</a:t>
            </a:r>
            <a:r>
              <a:rPr lang="fr-FR" sz="2200" dirty="0"/>
              <a:t> de voitures vendues par chaque années</a:t>
            </a:r>
          </a:p>
        </p:txBody>
      </p:sp>
      <p:sp>
        <p:nvSpPr>
          <p:cNvPr id="4" name="Espace réservé du numéro de diapositive 3">
            <a:extLst>
              <a:ext uri="{FF2B5EF4-FFF2-40B4-BE49-F238E27FC236}">
                <a16:creationId xmlns:a16="http://schemas.microsoft.com/office/drawing/2014/main" id="{490030C2-B2DE-4D26-B58D-1EF626EC98F7}"/>
              </a:ext>
            </a:extLst>
          </p:cNvPr>
          <p:cNvSpPr>
            <a:spLocks noGrp="1"/>
          </p:cNvSpPr>
          <p:nvPr>
            <p:ph type="sldNum" sz="quarter" idx="12"/>
          </p:nvPr>
        </p:nvSpPr>
        <p:spPr>
          <a:xfrm>
            <a:off x="10361332" y="6036"/>
            <a:ext cx="838199" cy="767687"/>
          </a:xfrm>
        </p:spPr>
        <p:txBody>
          <a:bodyPr/>
          <a:lstStyle/>
          <a:p>
            <a:fld id="{CA023DE9-D4F1-46C8-AA55-2918A9F7D5BD}" type="slidenum">
              <a:rPr lang="en-US" smtClean="0"/>
              <a:t>9</a:t>
            </a:fld>
            <a:endParaRPr lang="en-US" dirty="0"/>
          </a:p>
        </p:txBody>
      </p:sp>
    </p:spTree>
    <p:extLst>
      <p:ext uri="{BB962C8B-B14F-4D97-AF65-F5344CB8AC3E}">
        <p14:creationId xmlns:p14="http://schemas.microsoft.com/office/powerpoint/2010/main" val="4439835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1939</TotalTime>
  <Words>2552</Words>
  <Application>Microsoft Office PowerPoint</Application>
  <PresentationFormat>Grand écran</PresentationFormat>
  <Paragraphs>328</Paragraphs>
  <Slides>79</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79</vt:i4>
      </vt:variant>
    </vt:vector>
  </HeadingPairs>
  <TitlesOfParts>
    <vt:vector size="87" baseType="lpstr">
      <vt:lpstr>Arial</vt:lpstr>
      <vt:lpstr>Calibri</vt:lpstr>
      <vt:lpstr>Century Gothic</vt:lpstr>
      <vt:lpstr>Courier New</vt:lpstr>
      <vt:lpstr>Söhne</vt:lpstr>
      <vt:lpstr>Wingdings</vt:lpstr>
      <vt:lpstr>Wingdings 3</vt:lpstr>
      <vt:lpstr>Ion</vt:lpstr>
      <vt:lpstr>TOYOTA ANALYTICS</vt:lpstr>
      <vt:lpstr>PLAN </vt:lpstr>
      <vt:lpstr>Introduction</vt:lpstr>
      <vt:lpstr>Introduction</vt:lpstr>
      <vt:lpstr>Description De La Base De Données Et Les Mesures  </vt:lpstr>
      <vt:lpstr>Description De La Base De Données Et Les Mesures  </vt:lpstr>
      <vt:lpstr>Présentation PowerPoint</vt:lpstr>
      <vt:lpstr>Présentation PowerPoint</vt:lpstr>
      <vt:lpstr>Présentation PowerPoint</vt:lpstr>
      <vt:lpstr>Création de la base et chargement de data Warehouse</vt:lpstr>
      <vt:lpstr>Data Warehouse </vt:lpstr>
      <vt:lpstr>Créer un tableau croisé dynamique dans Excel</vt:lpstr>
      <vt:lpstr>Create a PivotTable in Excel</vt:lpstr>
      <vt:lpstr>Présentation PowerPoint</vt:lpstr>
      <vt:lpstr>Présentation PowerPoint</vt:lpstr>
      <vt:lpstr>CRÉATION ET DÉPLOIEMENT DE CUBE OLAP </vt:lpstr>
      <vt:lpstr>Création d'une source de données</vt:lpstr>
      <vt:lpstr>Création et modification d'une vue de source de données</vt:lpstr>
      <vt:lpstr>Sélection de tables</vt:lpstr>
      <vt:lpstr>New Named Calculation</vt:lpstr>
      <vt:lpstr>Data source view</vt:lpstr>
      <vt:lpstr>Création de Cube </vt:lpstr>
      <vt:lpstr>Création de Cube </vt:lpstr>
      <vt:lpstr>Cube </vt:lpstr>
      <vt:lpstr>Déployé la solution</vt:lpstr>
      <vt:lpstr>Ouvrir « browser »  et test de cube</vt:lpstr>
      <vt:lpstr>Les revenu selon hiérarchie location </vt:lpstr>
      <vt:lpstr>Edit Measures</vt:lpstr>
      <vt:lpstr>Edit Dimensions</vt:lpstr>
      <vt:lpstr>Create a Dimension</vt:lpstr>
      <vt:lpstr>Add a Dimension to a Cube</vt:lpstr>
      <vt:lpstr>Defining Dimensions </vt:lpstr>
      <vt:lpstr>Edit Remove Unused Attributes  </vt:lpstr>
      <vt:lpstr>Add Dimension Intelligence </vt:lpstr>
      <vt:lpstr>Dimension Intelligence  Attribute</vt:lpstr>
      <vt:lpstr>Group Attribute Members</vt:lpstr>
      <vt:lpstr>Group Attribute Members salary of employee </vt:lpstr>
      <vt:lpstr>Hiérarchies : cars info  </vt:lpstr>
      <vt:lpstr>Hiérarchies : date</vt:lpstr>
      <vt:lpstr>Hiérarchies : location</vt:lpstr>
      <vt:lpstr>Create a Non-Natural Hierarchy</vt:lpstr>
      <vt:lpstr>Create a Non-Natural Hierarchy</vt:lpstr>
      <vt:lpstr>Browse Non-Natural Hierarchyin a Cube</vt:lpstr>
      <vt:lpstr>Create Attribute Relationships : Date.dim</vt:lpstr>
      <vt:lpstr>Create Attribute Relationships : Date.dim</vt:lpstr>
      <vt:lpstr>Browse in a Cube</vt:lpstr>
      <vt:lpstr>Browse in a Cube</vt:lpstr>
      <vt:lpstr>Configuring Measures and Measure Groups</vt:lpstr>
      <vt:lpstr>Configuring Measure Group Storage</vt:lpstr>
      <vt:lpstr>Présentation PowerPoint</vt:lpstr>
      <vt:lpstr>Présentation PowerPoint</vt:lpstr>
      <vt:lpstr>Présentation PowerPoint</vt:lpstr>
      <vt:lpstr>BUILD  deploy Solution</vt:lpstr>
      <vt:lpstr>Using MDX</vt:lpstr>
      <vt:lpstr>Creating Calculated Members</vt:lpstr>
      <vt:lpstr>Creating Calculated Members</vt:lpstr>
      <vt:lpstr>Using the Calculated Member</vt:lpstr>
      <vt:lpstr>Querying a Cube by Using MDX</vt:lpstr>
      <vt:lpstr>Querying a Cube by Using MDX</vt:lpstr>
      <vt:lpstr>Querying a Cube by Using MDX</vt:lpstr>
      <vt:lpstr>Querying a Cube by Using MDX</vt:lpstr>
      <vt:lpstr>Querying a Cube by Using MDX</vt:lpstr>
      <vt:lpstr>Querying a Cube by Using MDX</vt:lpstr>
      <vt:lpstr>Querying a Cube by Using MDX</vt:lpstr>
      <vt:lpstr>Querying a Cube by Using MDX</vt:lpstr>
      <vt:lpstr>Querying a Cube by Using MDX</vt:lpstr>
      <vt:lpstr>Querying a Cube by Using MDX</vt:lpstr>
      <vt:lpstr>Querying a Cube by Using MDX</vt:lpstr>
      <vt:lpstr>Querying a Cube by Using MDX</vt:lpstr>
      <vt:lpstr>Querying a Cube by Using MDX</vt:lpstr>
      <vt:lpstr>Querying a Cube by Using MDX</vt:lpstr>
      <vt:lpstr>Using KPI</vt:lpstr>
      <vt:lpstr>Using KPI</vt:lpstr>
      <vt:lpstr>Présentation PowerPoint</vt:lpstr>
      <vt:lpstr>Create a Drill-through Action </vt:lpstr>
      <vt:lpstr>Browse a Drill-through Action </vt:lpstr>
      <vt:lpstr>1. Create Perspectives </vt:lpstr>
      <vt:lpstr>2. Browse Perspectives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TOYOTA analytics</dc:title>
  <dc:creator> </dc:creator>
  <cp:lastModifiedBy> </cp:lastModifiedBy>
  <cp:revision>122</cp:revision>
  <dcterms:created xsi:type="dcterms:W3CDTF">2023-05-09T22:23:54Z</dcterms:created>
  <dcterms:modified xsi:type="dcterms:W3CDTF">2023-05-12T21:40:41Z</dcterms:modified>
</cp:coreProperties>
</file>